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6"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2192000" cy="6858000"/>
  <p:notesSz cx="6858000" cy="9144000"/>
  <p:embeddedFontLst>
    <p:embeddedFont>
      <p:font typeface="Gill Sans"/>
      <p:regular r:id="rId70"/>
      <p:bold r:id="rId71"/>
    </p:embeddedFont>
    <p:embeddedFont>
      <p:font typeface="Helvetica Neue"/>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Helvetica Neue Light"/>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02" y="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70776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218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105" name="Google Shape;1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10</a:t>
            </a:fld>
            <a:endParaRPr/>
          </a:p>
        </p:txBody>
      </p:sp>
    </p:spTree>
    <p:extLst>
      <p:ext uri="{BB962C8B-B14F-4D97-AF65-F5344CB8AC3E}">
        <p14:creationId xmlns:p14="http://schemas.microsoft.com/office/powerpoint/2010/main" val="1692338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077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88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2357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07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21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62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165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6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160" name="Google Shape;16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19</a:t>
            </a:fld>
            <a:endParaRPr/>
          </a:p>
        </p:txBody>
      </p:sp>
    </p:spTree>
    <p:extLst>
      <p:ext uri="{BB962C8B-B14F-4D97-AF65-F5344CB8AC3E}">
        <p14:creationId xmlns:p14="http://schemas.microsoft.com/office/powerpoint/2010/main" val="245062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56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23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7312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05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298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52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720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94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6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765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01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25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81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389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287" name="Google Shape;28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32</a:t>
            </a:fld>
            <a:endParaRPr/>
          </a:p>
        </p:txBody>
      </p:sp>
    </p:spTree>
    <p:extLst>
      <p:ext uri="{BB962C8B-B14F-4D97-AF65-F5344CB8AC3E}">
        <p14:creationId xmlns:p14="http://schemas.microsoft.com/office/powerpoint/2010/main" val="409048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294" name="Google Shape;29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33</a:t>
            </a:fld>
            <a:endParaRPr/>
          </a:p>
        </p:txBody>
      </p:sp>
    </p:spTree>
    <p:extLst>
      <p:ext uri="{BB962C8B-B14F-4D97-AF65-F5344CB8AC3E}">
        <p14:creationId xmlns:p14="http://schemas.microsoft.com/office/powerpoint/2010/main" val="1586287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302" name="Google Shape;30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34</a:t>
            </a:fld>
            <a:endParaRPr/>
          </a:p>
        </p:txBody>
      </p:sp>
    </p:spTree>
    <p:extLst>
      <p:ext uri="{BB962C8B-B14F-4D97-AF65-F5344CB8AC3E}">
        <p14:creationId xmlns:p14="http://schemas.microsoft.com/office/powerpoint/2010/main" val="361679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966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753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120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80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44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000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037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383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733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5711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501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376" name="Google Shape;37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45</a:t>
            </a:fld>
            <a:endParaRPr/>
          </a:p>
        </p:txBody>
      </p:sp>
    </p:spTree>
    <p:extLst>
      <p:ext uri="{BB962C8B-B14F-4D97-AF65-F5344CB8AC3E}">
        <p14:creationId xmlns:p14="http://schemas.microsoft.com/office/powerpoint/2010/main" val="1153620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383" name="Google Shape;38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46</a:t>
            </a:fld>
            <a:endParaRPr/>
          </a:p>
        </p:txBody>
      </p:sp>
    </p:spTree>
    <p:extLst>
      <p:ext uri="{BB962C8B-B14F-4D97-AF65-F5344CB8AC3E}">
        <p14:creationId xmlns:p14="http://schemas.microsoft.com/office/powerpoint/2010/main" val="421099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512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110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80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165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414" name="Google Shape;414;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50</a:t>
            </a:fld>
            <a:endParaRPr/>
          </a:p>
        </p:txBody>
      </p:sp>
    </p:spTree>
    <p:extLst>
      <p:ext uri="{BB962C8B-B14F-4D97-AF65-F5344CB8AC3E}">
        <p14:creationId xmlns:p14="http://schemas.microsoft.com/office/powerpoint/2010/main" val="317545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994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365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951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38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525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741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882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670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515" name="Google Shape;51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59</a:t>
            </a:fld>
            <a:endParaRPr/>
          </a:p>
        </p:txBody>
      </p:sp>
    </p:spTree>
    <p:extLst>
      <p:ext uri="{BB962C8B-B14F-4D97-AF65-F5344CB8AC3E}">
        <p14:creationId xmlns:p14="http://schemas.microsoft.com/office/powerpoint/2010/main" val="375290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322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453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413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b="1"/>
              <a:t>Intro to text analysis</a:t>
            </a:r>
            <a:endParaRPr/>
          </a:p>
          <a:p>
            <a:pPr marL="0" lvl="0" indent="0" algn="l" rtl="0">
              <a:spcBef>
                <a:spcPts val="0"/>
              </a:spcBef>
              <a:spcAft>
                <a:spcPts val="0"/>
              </a:spcAft>
              <a:buNone/>
            </a:pPr>
            <a:r>
              <a:rPr lang="en-CA"/>
              <a:t>We will be talking about data reduction using NHL game between Ottawa Senators vs. Toronto Maple Leafs on February 18</a:t>
            </a:r>
            <a:r>
              <a:rPr lang="en-CA" baseline="30000"/>
              <a:t>th</a:t>
            </a:r>
            <a:r>
              <a:rPr lang="en-CA"/>
              <a:t> of 2017</a:t>
            </a:r>
            <a:endParaRPr/>
          </a:p>
        </p:txBody>
      </p:sp>
      <p:sp>
        <p:nvSpPr>
          <p:cNvPr id="534" name="Google Shape;53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62</a:t>
            </a:fld>
            <a:endParaRPr/>
          </a:p>
        </p:txBody>
      </p:sp>
    </p:spTree>
    <p:extLst>
      <p:ext uri="{BB962C8B-B14F-4D97-AF65-F5344CB8AC3E}">
        <p14:creationId xmlns:p14="http://schemas.microsoft.com/office/powerpoint/2010/main" val="2187287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970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753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4486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7824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32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698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690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41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472"/>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656"/>
              <a:buNone/>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581193" y="2228003"/>
            <a:ext cx="5422390" cy="409326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656"/>
              <a:buNone/>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5" name="Google Shape;35;p6"/>
          <p:cNvSpPr txBox="1">
            <a:spLocks noGrp="1"/>
          </p:cNvSpPr>
          <p:nvPr>
            <p:ph type="body" idx="2"/>
          </p:nvPr>
        </p:nvSpPr>
        <p:spPr>
          <a:xfrm>
            <a:off x="6188417" y="2228003"/>
            <a:ext cx="5422392" cy="409326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656"/>
              <a:buNone/>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7"/>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8"/>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EA471A"/>
              </a:buClr>
              <a:buSzPts val="2000"/>
              <a:buFont typeface="Gill Sans"/>
              <a:buNone/>
              <a:defRPr sz="2000" b="0">
                <a:solidFill>
                  <a:srgbClr val="EA471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1840"/>
              <a:buNone/>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43" name="Google Shape;43;p8"/>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47818" y="5155854"/>
            <a:ext cx="11029616"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9"/>
          <p:cNvSpPr>
            <a:spLocks noGrp="1"/>
          </p:cNvSpPr>
          <p:nvPr>
            <p:ph type="pic" idx="2"/>
          </p:nvPr>
        </p:nvSpPr>
        <p:spPr>
          <a:xfrm>
            <a:off x="447817" y="599725"/>
            <a:ext cx="11290859" cy="4163864"/>
          </a:xfrm>
          <a:prstGeom prst="rect">
            <a:avLst/>
          </a:prstGeom>
          <a:noFill/>
          <a:ln>
            <a:noFill/>
          </a:ln>
        </p:spPr>
        <p:txBody>
          <a:bodyPr spcFirstLastPara="1" wrap="square" lIns="91425" tIns="45700" rIns="91425" bIns="45700" anchor="t" anchorCtr="0"/>
          <a:lstStyle>
            <a:lvl1pPr marR="0" lvl="0" algn="ctr" rtl="0">
              <a:spcBef>
                <a:spcPts val="320"/>
              </a:spcBef>
              <a:spcAft>
                <a:spcPts val="0"/>
              </a:spcAft>
              <a:buClr>
                <a:schemeClr val="accent2"/>
              </a:buClr>
              <a:buSzPts val="1472"/>
              <a:buFont typeface="Noto Sans Symbols"/>
              <a:buNone/>
              <a:defRPr sz="1600" b="0" i="0" u="none" strike="noStrike" cap="none">
                <a:solidFill>
                  <a:schemeClr val="dk2"/>
                </a:solidFill>
                <a:latin typeface="Arial"/>
                <a:ea typeface="Arial"/>
                <a:cs typeface="Arial"/>
                <a:sym typeface="Arial"/>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2"/>
                </a:solidFill>
                <a:latin typeface="Arial"/>
                <a:ea typeface="Arial"/>
                <a:cs typeface="Arial"/>
                <a:sym typeface="Arial"/>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2"/>
                </a:solidFill>
                <a:latin typeface="Arial"/>
                <a:ea typeface="Arial"/>
                <a:cs typeface="Arial"/>
                <a:sym typeface="Arial"/>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2"/>
                </a:solidFill>
                <a:latin typeface="Arial"/>
                <a:ea typeface="Arial"/>
                <a:cs typeface="Arial"/>
                <a:sym typeface="Arial"/>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47" name="Google Shape;47;p9"/>
          <p:cNvSpPr txBox="1">
            <a:spLocks noGrp="1"/>
          </p:cNvSpPr>
          <p:nvPr>
            <p:ph type="body" idx="1"/>
          </p:nvPr>
        </p:nvSpPr>
        <p:spPr>
          <a:xfrm>
            <a:off x="447817" y="5722592"/>
            <a:ext cx="11029617" cy="598671"/>
          </a:xfrm>
          <a:prstGeom prst="rect">
            <a:avLst/>
          </a:prstGeom>
          <a:noFill/>
          <a:ln>
            <a:noFill/>
          </a:ln>
        </p:spPr>
        <p:txBody>
          <a:bodyPr spcFirstLastPara="1" wrap="square" lIns="91425" tIns="45700" rIns="91425" bIns="45700" anchor="ctr" anchorCtr="0"/>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985260"/>
          </a:xfrm>
          <a:prstGeom prst="rect">
            <a:avLst/>
          </a:prstGeom>
          <a:noFill/>
          <a:ln>
            <a:noFill/>
          </a:ln>
        </p:spPr>
        <p:txBody>
          <a:bodyPr spcFirstLastPara="1" wrap="square" lIns="91425" tIns="45700" rIns="91425" bIns="45700" anchor="ctr" anchorCtr="0"/>
          <a:lstStyle>
            <a:lvl1pPr marL="457200" marR="0" lvl="0" indent="-228600" algn="l" rtl="0">
              <a:spcBef>
                <a:spcPts val="480"/>
              </a:spcBef>
              <a:spcAft>
                <a:spcPts val="0"/>
              </a:spcAft>
              <a:buClr>
                <a:schemeClr val="accent2"/>
              </a:buClr>
              <a:buSzPts val="2208"/>
              <a:buFont typeface="Noto Sans Symbols"/>
              <a:buNone/>
              <a:defRPr sz="2400" b="0" i="0" u="none" strike="noStrike" cap="none">
                <a:solidFill>
                  <a:schemeClr val="dk2"/>
                </a:solidFill>
                <a:latin typeface="Arial"/>
                <a:ea typeface="Arial"/>
                <a:cs typeface="Arial"/>
                <a:sym typeface="Arial"/>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Arial"/>
                <a:ea typeface="Arial"/>
                <a:cs typeface="Arial"/>
                <a:sym typeface="Arial"/>
              </a:defRPr>
            </a:lvl2pPr>
            <a:lvl3pPr marL="1371600" marR="0" lvl="2"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Arial"/>
                <a:ea typeface="Arial"/>
                <a:cs typeface="Arial"/>
                <a:sym typeface="Arial"/>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Arial"/>
                <a:ea typeface="Arial"/>
                <a:cs typeface="Arial"/>
                <a:sym typeface="Arial"/>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1"/>
          <p:cNvPicPr preferRelativeResize="0"/>
          <p:nvPr/>
        </p:nvPicPr>
        <p:blipFill rotWithShape="1">
          <a:blip r:embed="rId10">
            <a:alphaModFix/>
          </a:blip>
          <a:srcRect/>
          <a:stretch/>
        </p:blipFill>
        <p:spPr>
          <a:xfrm>
            <a:off x="441840" y="6455412"/>
            <a:ext cx="4097020" cy="273946"/>
          </a:xfrm>
          <a:prstGeom prst="rect">
            <a:avLst/>
          </a:prstGeom>
          <a:noFill/>
          <a:ln>
            <a:noFill/>
          </a:ln>
        </p:spPr>
      </p:pic>
      <p:pic>
        <p:nvPicPr>
          <p:cNvPr id="16" name="Google Shape;16;p1"/>
          <p:cNvPicPr preferRelativeResize="0"/>
          <p:nvPr/>
        </p:nvPicPr>
        <p:blipFill rotWithShape="1">
          <a:blip r:embed="rId11">
            <a:alphaModFix amt="50000"/>
          </a:blip>
          <a:srcRect/>
          <a:stretch/>
        </p:blipFill>
        <p:spPr>
          <a:xfrm>
            <a:off x="11376620" y="6455225"/>
            <a:ext cx="274320" cy="274320"/>
          </a:xfrm>
          <a:prstGeom prst="rect">
            <a:avLst/>
          </a:prstGeom>
          <a:noFill/>
          <a:ln>
            <a:noFill/>
          </a:ln>
        </p:spPr>
      </p:pic>
      <p:sp>
        <p:nvSpPr>
          <p:cNvPr id="17" name="Google Shape;17;p1"/>
          <p:cNvSpPr txBox="1"/>
          <p:nvPr/>
        </p:nvSpPr>
        <p:spPr>
          <a:xfrm>
            <a:off x="9037320" y="6407719"/>
            <a:ext cx="2377440"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800" b="0" i="0" u="sng" strike="noStrike" cap="none">
                <a:solidFill>
                  <a:schemeClr val="hlink"/>
                </a:solidFill>
                <a:latin typeface="Gill Sans"/>
                <a:ea typeface="Gill Sans"/>
                <a:cs typeface="Gill Sans"/>
                <a:sym typeface="Gill Sans"/>
                <a:hlinkClick r:id="rId12"/>
              </a:rPr>
              <a:t>data-action-lab.com</a:t>
            </a:r>
            <a:endParaRPr sz="1800" b="0" i="0" u="none" strike="noStrike" cap="none">
              <a:solidFill>
                <a:srgbClr val="B3B3B3"/>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data-action-lab.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www.data-action-lab.com/wp-content/uploads/2019/03/Value-Estimation-Methods.pd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www.data-action-lab.com/wp-content/uploads/2019/03/Na%C3%AFve-Bayes-Classification.pdf" TargetMode="External"/><Relationship Id="rId4" Type="http://schemas.openxmlformats.org/officeDocument/2006/relationships/hyperlink" Target="https://www.data-action-lab.com/wp-content/uploads/2019/03/Logistic-Regression.pdf"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Evaluation_of_binary_classifiers" TargetMode="External"/><Relationship Id="rId3" Type="http://schemas.openxmlformats.org/officeDocument/2006/relationships/hyperlink" Target="https://algobeans.com/2016/07/27/decision-trees-tutorial/" TargetMode="External"/><Relationship Id="rId7" Type="http://schemas.openxmlformats.org/officeDocument/2006/relationships/hyperlink" Target="https://en.wikipedia.org/wiki/Multivariate_adaptive_regression_splines"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s://en.wikipedia.org/wiki/Predictive_analytics" TargetMode="External"/><Relationship Id="rId5" Type="http://schemas.openxmlformats.org/officeDocument/2006/relationships/hyperlink" Target="https://en.wikipedia.org/wiki/Decision_tree_learning" TargetMode="External"/><Relationship Id="rId4" Type="http://schemas.openxmlformats.org/officeDocument/2006/relationships/hyperlink" Target="https://algobeans.com/2015/11/30/k-means-clustering-laymans-tutoria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www.cogsys.wiai.uni-bamberg.de/teaching/ss05/ml/slides/cogsysII-9.pdf" TargetMode="External"/><Relationship Id="rId3" Type="http://schemas.openxmlformats.org/officeDocument/2006/relationships/hyperlink" Target="https://en.wikipedia.org/wiki/Naive_Bayes_classifier" TargetMode="External"/><Relationship Id="rId7" Type="http://schemas.openxmlformats.org/officeDocument/2006/relationships/hyperlink" Target="https://www.cs.cmu.edu/~epxing/Class/10701-08s/Lecture/lecture3-annotated.pd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www.ee.columbia.edu/~vittorio/BayesProof.pdf" TargetMode="External"/><Relationship Id="rId5" Type="http://schemas.openxmlformats.org/officeDocument/2006/relationships/hyperlink" Target="http://blog.kaggle.com/2015/04/22/scikit-learn-video-3-machine-learning-first-steps-with-the-iris-dataset/" TargetMode="External"/><Relationship Id="rId4" Type="http://schemas.openxmlformats.org/officeDocument/2006/relationships/hyperlink" Target="http://www.cs.unb.ca/~hzhang/publications/FLAIRS04ZhangH.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CLASSIFICATION AND VALUE ESTIMATION</a:t>
            </a:r>
            <a:endParaRPr/>
          </a:p>
        </p:txBody>
      </p:sp>
      <p:sp>
        <p:nvSpPr>
          <p:cNvPr id="53" name="Google Shape;53;p10"/>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72"/>
              <a:buNone/>
            </a:pPr>
            <a:r>
              <a:rPr lang="en-CA"/>
              <a:t>ADVANCED DATA SCIENCE TRAINING I</a:t>
            </a:r>
            <a:endParaRPr/>
          </a:p>
        </p:txBody>
      </p:sp>
      <p:pic>
        <p:nvPicPr>
          <p:cNvPr id="54" name="Google Shape;54;p10"/>
          <p:cNvPicPr preferRelativeResize="0"/>
          <p:nvPr/>
        </p:nvPicPr>
        <p:blipFill rotWithShape="1">
          <a:blip r:embed="rId3">
            <a:alphaModFix/>
          </a:blip>
          <a:srcRect/>
          <a:stretch/>
        </p:blipFill>
        <p:spPr>
          <a:xfrm>
            <a:off x="441840" y="6455225"/>
            <a:ext cx="4097020" cy="274320"/>
          </a:xfrm>
          <a:prstGeom prst="rect">
            <a:avLst/>
          </a:prstGeom>
          <a:noFill/>
          <a:ln>
            <a:noFill/>
          </a:ln>
        </p:spPr>
      </p:pic>
      <p:pic>
        <p:nvPicPr>
          <p:cNvPr id="55" name="Google Shape;55;p10"/>
          <p:cNvPicPr preferRelativeResize="0"/>
          <p:nvPr/>
        </p:nvPicPr>
        <p:blipFill rotWithShape="1">
          <a:blip r:embed="rId4">
            <a:alphaModFix/>
          </a:blip>
          <a:srcRect/>
          <a:stretch/>
        </p:blipFill>
        <p:spPr>
          <a:xfrm>
            <a:off x="11376620" y="6455225"/>
            <a:ext cx="274320" cy="274320"/>
          </a:xfrm>
          <a:prstGeom prst="rect">
            <a:avLst/>
          </a:prstGeom>
          <a:noFill/>
          <a:ln>
            <a:noFill/>
          </a:ln>
        </p:spPr>
      </p:pic>
      <p:sp>
        <p:nvSpPr>
          <p:cNvPr id="56" name="Google Shape;56;p10"/>
          <p:cNvSpPr txBox="1"/>
          <p:nvPr/>
        </p:nvSpPr>
        <p:spPr>
          <a:xfrm>
            <a:off x="9037320" y="6407719"/>
            <a:ext cx="2377440"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800" b="0" i="0" u="sng" strike="noStrike" cap="none">
                <a:solidFill>
                  <a:schemeClr val="hlink"/>
                </a:solidFill>
                <a:latin typeface="Gill Sans"/>
                <a:ea typeface="Gill Sans"/>
                <a:cs typeface="Gill Sans"/>
                <a:sym typeface="Gill Sans"/>
                <a:hlinkClick r:id="rId5"/>
              </a:rPr>
              <a:t>data-action-lab.com</a:t>
            </a:r>
            <a:endParaRPr sz="1800" b="0" i="0" u="none" strike="noStrike" cap="none">
              <a:solidFill>
                <a:schemeClr val="dk1"/>
              </a:solidFill>
              <a:latin typeface="Gill Sans"/>
              <a:ea typeface="Gill Sans"/>
              <a:cs typeface="Gill Sans"/>
              <a:sym typeface="Gill Sans"/>
            </a:endParaRPr>
          </a:p>
        </p:txBody>
      </p:sp>
      <p:sp>
        <p:nvSpPr>
          <p:cNvPr id="57" name="Google Shape;57;p10"/>
          <p:cNvSpPr/>
          <p:nvPr/>
        </p:nvSpPr>
        <p:spPr>
          <a:xfrm>
            <a:off x="852312" y="3847166"/>
            <a:ext cx="10451306" cy="18466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a:solidFill>
                  <a:schemeClr val="lt1"/>
                </a:solidFill>
                <a:latin typeface="Arial"/>
                <a:ea typeface="Arial"/>
                <a:cs typeface="Arial"/>
                <a:sym typeface="Arial"/>
              </a:rPr>
              <a:t>“Data science does not replace statistical modeling and data analysis; it augments them.”</a:t>
            </a:r>
            <a:endParaRPr sz="1800" b="0"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r>
              <a:rPr lang="en-CA" sz="1200" b="0" i="0" u="none" strike="noStrike" cap="none">
                <a:solidFill>
                  <a:schemeClr val="lt1"/>
                </a:solidFill>
                <a:latin typeface="Arial"/>
                <a:ea typeface="Arial"/>
                <a:cs typeface="Arial"/>
                <a:sym typeface="Arial"/>
              </a:rPr>
              <a:t>(P. Boily)</a:t>
            </a: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r>
              <a:rPr lang="en-CA" sz="1800" b="0" i="0" u="none" strike="noStrike" cap="none">
                <a:solidFill>
                  <a:schemeClr val="lt1"/>
                </a:solidFill>
                <a:latin typeface="Arial"/>
                <a:ea typeface="Arial"/>
                <a:cs typeface="Arial"/>
                <a:sym typeface="Arial"/>
              </a:rPr>
              <a:t>“Data is not information, information is not knowledge, </a:t>
            </a:r>
            <a:br>
              <a:rPr lang="en-CA" sz="1800" b="0" i="0" u="none" strike="noStrike" cap="none">
                <a:solidFill>
                  <a:schemeClr val="lt1"/>
                </a:solidFill>
                <a:latin typeface="Arial"/>
                <a:ea typeface="Arial"/>
                <a:cs typeface="Arial"/>
                <a:sym typeface="Arial"/>
              </a:rPr>
            </a:br>
            <a:r>
              <a:rPr lang="en-CA" sz="1800" b="0" i="0" u="none" strike="noStrike" cap="none">
                <a:solidFill>
                  <a:schemeClr val="lt1"/>
                </a:solidFill>
                <a:latin typeface="Arial"/>
                <a:ea typeface="Arial"/>
                <a:cs typeface="Arial"/>
                <a:sym typeface="Arial"/>
              </a:rPr>
              <a:t>knowledge is not understanding, understanding is not wisdom.”</a:t>
            </a:r>
            <a:endParaRPr sz="1800" b="0"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r>
              <a:rPr lang="en-CA" sz="1200" b="0" i="0" u="none" strike="noStrike" cap="none">
                <a:solidFill>
                  <a:schemeClr val="lt1"/>
                </a:solidFill>
                <a:latin typeface="Arial"/>
                <a:ea typeface="Arial"/>
                <a:cs typeface="Arial"/>
                <a:sym typeface="Arial"/>
              </a:rPr>
              <a:t>(attributed to Cliff Stoll in Keeler's </a:t>
            </a:r>
            <a:r>
              <a:rPr lang="en-CA" sz="1200" b="0" i="1" u="none" strike="noStrike" cap="none">
                <a:solidFill>
                  <a:schemeClr val="lt1"/>
                </a:solidFill>
                <a:latin typeface="Arial"/>
                <a:ea typeface="Arial"/>
                <a:cs typeface="Arial"/>
                <a:sym typeface="Arial"/>
              </a:rPr>
              <a:t>Nothing to Hide: Privacy in the 21st Century</a:t>
            </a:r>
            <a:r>
              <a:rPr lang="en-CA" sz="1200" b="0" i="0" u="none" strike="noStrike" cap="none">
                <a:solidFill>
                  <a:schemeClr val="lt1"/>
                </a:solidFill>
                <a:latin typeface="Arial"/>
                <a:ea typeface="Arial"/>
                <a:cs typeface="Arial"/>
                <a:sym typeface="Arial"/>
              </a:rPr>
              <a:t>, 2006)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DISCUSSION</a:t>
            </a:r>
            <a:endParaRPr/>
          </a:p>
        </p:txBody>
      </p:sp>
      <p:sp>
        <p:nvSpPr>
          <p:cNvPr id="108" name="Google Shape;108;p19"/>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Should a tax collection agency seek to maximize its revenues/profits or to ensure compliance?</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CLASSIFICATION BASICS</a:t>
            </a:r>
            <a:endParaRPr/>
          </a:p>
        </p:txBody>
      </p:sp>
      <p:sp>
        <p:nvSpPr>
          <p:cNvPr id="114" name="Google Shape;114;p2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
        <p:nvSpPr>
          <p:cNvPr id="115" name="Google Shape;115;p20"/>
          <p:cNvSpPr/>
          <p:nvPr/>
        </p:nvSpPr>
        <p:spPr>
          <a:xfrm>
            <a:off x="581193" y="5349143"/>
            <a:ext cx="11029614"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lt1"/>
                </a:solidFill>
                <a:latin typeface="Arial"/>
                <a:ea typeface="Arial"/>
                <a:cs typeface="Arial"/>
                <a:sym typeface="Arial"/>
              </a:rPr>
              <a:t>“We are much too much inclined in these days to divide people into permanent categories, forgetting that a  category only exists for its special purpose and must be forgotten as soon as that purpose is served.”</a:t>
            </a:r>
            <a:endParaRPr/>
          </a:p>
          <a:p>
            <a:pPr marL="0" marR="0" lvl="0" indent="0" algn="r" rtl="0">
              <a:spcBef>
                <a:spcPts val="0"/>
              </a:spcBef>
              <a:spcAft>
                <a:spcPts val="0"/>
              </a:spcAft>
              <a:buNone/>
            </a:pPr>
            <a:r>
              <a:rPr lang="en-CA" sz="1200">
                <a:solidFill>
                  <a:schemeClr val="lt1"/>
                </a:solidFill>
                <a:latin typeface="Arial"/>
                <a:ea typeface="Arial"/>
                <a:cs typeface="Arial"/>
                <a:sym typeface="Arial"/>
              </a:rPr>
              <a:t>(Dorothy L. Sayers, </a:t>
            </a:r>
            <a:r>
              <a:rPr lang="en-CA" sz="1200" i="1">
                <a:solidFill>
                  <a:schemeClr val="lt1"/>
                </a:solidFill>
                <a:latin typeface="Arial"/>
                <a:ea typeface="Arial"/>
                <a:cs typeface="Arial"/>
                <a:sym typeface="Arial"/>
              </a:rPr>
              <a:t>Are Women Human? Astute and Witty Essays on the Role of Women in Society</a:t>
            </a:r>
            <a:r>
              <a:rPr lang="en-CA" sz="1200">
                <a:solidFill>
                  <a:schemeClr val="lt1"/>
                </a:solidFill>
                <a:latin typeface="Arial"/>
                <a:ea typeface="Arial"/>
                <a:cs typeface="Arial"/>
                <a:sym typeface="Arial"/>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CLASSIFICATION OVERVIEW</a:t>
            </a:r>
            <a:endParaRPr sz="2400"/>
          </a:p>
        </p:txBody>
      </p:sp>
      <p:sp>
        <p:nvSpPr>
          <p:cNvPr id="121" name="Google Shape;121;p2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In </a:t>
            </a:r>
            <a:r>
              <a:rPr lang="en-CA" b="1"/>
              <a:t>classification</a:t>
            </a:r>
            <a:r>
              <a:rPr lang="en-CA"/>
              <a:t>, a sample set of data (the </a:t>
            </a:r>
            <a:r>
              <a:rPr lang="en-CA" b="1"/>
              <a:t>training</a:t>
            </a:r>
            <a:r>
              <a:rPr lang="en-CA"/>
              <a:t> set) is used to determine rules and patterns that divide the data into pre-determined groups, or classes (supervised learning; predictive analytics).</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The training data usually consists of a </a:t>
            </a:r>
            <a:r>
              <a:rPr lang="en-CA" b="1"/>
              <a:t>randomly </a:t>
            </a:r>
            <a:r>
              <a:rPr lang="en-CA"/>
              <a:t>selected</a:t>
            </a:r>
            <a:r>
              <a:rPr lang="en-CA" b="1"/>
              <a:t> </a:t>
            </a:r>
            <a:r>
              <a:rPr lang="en-CA"/>
              <a:t>subset of the </a:t>
            </a:r>
            <a:r>
              <a:rPr lang="en-CA" b="1"/>
              <a:t>labeled</a:t>
            </a:r>
            <a:r>
              <a:rPr lang="en-CA"/>
              <a:t> (target) data.</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b="1"/>
              <a:t>Value estimation</a:t>
            </a:r>
            <a:r>
              <a:rPr lang="en-CA"/>
              <a:t> (regression) is akin to classification when the target variable is numerical.</a:t>
            </a:r>
            <a:endParaRPr/>
          </a:p>
          <a:p>
            <a:pPr marL="0" lvl="0" indent="0" algn="just" rtl="0">
              <a:spcBef>
                <a:spcPts val="800"/>
              </a:spcBef>
              <a:spcAft>
                <a:spcPts val="0"/>
              </a:spcAft>
              <a:buSzPts val="920"/>
              <a:buNone/>
            </a:pP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5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Effect transition="in" filter="fade">
                                      <p:cBhvr>
                                        <p:cTn id="17" dur="500"/>
                                        <p:tgtEl>
                                          <p:spTgt spid="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Effect transition="in" filter="fade">
                                      <p:cBhvr>
                                        <p:cTn id="22" dur="500"/>
                                        <p:tgtEl>
                                          <p:spTgt spid="1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1">
                                            <p:txEl>
                                              <p:pRg st="4" end="4"/>
                                            </p:txEl>
                                          </p:spTgt>
                                        </p:tgtEl>
                                        <p:attrNameLst>
                                          <p:attrName>style.visibility</p:attrName>
                                        </p:attrNameLst>
                                      </p:cBhvr>
                                      <p:to>
                                        <p:strVal val="visible"/>
                                      </p:to>
                                    </p:set>
                                    <p:animEffect transition="in" filter="fade">
                                      <p:cBhvr>
                                        <p:cTn id="27" dur="500"/>
                                        <p:tgtEl>
                                          <p:spTgt spid="1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xEl>
                                              <p:pRg st="5" end="5"/>
                                            </p:txEl>
                                          </p:spTgt>
                                        </p:tgtEl>
                                        <p:attrNameLst>
                                          <p:attrName>style.visibility</p:attrName>
                                        </p:attrNameLst>
                                      </p:cBhvr>
                                      <p:to>
                                        <p:strVal val="visible"/>
                                      </p:to>
                                    </p:set>
                                    <p:animEffect transition="in" filter="fade">
                                      <p:cBhvr>
                                        <p:cTn id="32" dur="500"/>
                                        <p:tgtEl>
                                          <p:spTgt spid="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CLASSIFICATION OVERVIEW</a:t>
            </a:r>
            <a:endParaRPr sz="2400"/>
          </a:p>
        </p:txBody>
      </p:sp>
      <p:sp>
        <p:nvSpPr>
          <p:cNvPr id="127" name="Google Shape;127;p22"/>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In the </a:t>
            </a:r>
            <a:r>
              <a:rPr lang="en-CA" b="1"/>
              <a:t>testing</a:t>
            </a:r>
            <a:r>
              <a:rPr lang="en-CA"/>
              <a:t> phase, the model is used to assign a class to observations for which the label is hidden, but ultimately known (the </a:t>
            </a:r>
            <a:r>
              <a:rPr lang="en-CA" b="1"/>
              <a:t>testing</a:t>
            </a:r>
            <a:r>
              <a:rPr lang="en-CA"/>
              <a:t> set).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The performance of a classification model is evaluated on the testing set, </a:t>
            </a:r>
            <a:r>
              <a:rPr lang="en-CA" b="1"/>
              <a:t>never</a:t>
            </a:r>
            <a:r>
              <a:rPr lang="en-CA"/>
              <a:t> on the training set.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Technical issues include:</a:t>
            </a:r>
            <a:endParaRPr/>
          </a:p>
          <a:p>
            <a:pPr marL="630000" lvl="1" indent="-306000" algn="just" rtl="0">
              <a:lnSpc>
                <a:spcPct val="100000"/>
              </a:lnSpc>
              <a:spcBef>
                <a:spcPts val="1000"/>
              </a:spcBef>
              <a:spcAft>
                <a:spcPts val="0"/>
              </a:spcAft>
              <a:buSzPts val="1840"/>
              <a:buChar char="◼"/>
            </a:pPr>
            <a:r>
              <a:rPr lang="en-CA"/>
              <a:t>selecting the features to include in the model</a:t>
            </a:r>
            <a:endParaRPr/>
          </a:p>
          <a:p>
            <a:pPr marL="630000" lvl="1" indent="-306000" algn="just" rtl="0">
              <a:lnSpc>
                <a:spcPct val="100000"/>
              </a:lnSpc>
              <a:spcBef>
                <a:spcPts val="1000"/>
              </a:spcBef>
              <a:spcAft>
                <a:spcPts val="0"/>
              </a:spcAft>
              <a:buSzPts val="1840"/>
              <a:buChar char="◼"/>
            </a:pPr>
            <a:r>
              <a:rPr lang="en-CA"/>
              <a:t>selecting the algorithm</a:t>
            </a:r>
            <a:endParaRPr/>
          </a:p>
          <a:p>
            <a:pPr marL="630000" lvl="1" indent="-306000" algn="just" rtl="0">
              <a:lnSpc>
                <a:spcPct val="100000"/>
              </a:lnSpc>
              <a:spcBef>
                <a:spcPts val="1000"/>
              </a:spcBef>
              <a:spcAft>
                <a:spcPts val="0"/>
              </a:spcAft>
              <a:buSzPts val="1840"/>
              <a:buChar char="◼"/>
            </a:pPr>
            <a:r>
              <a:rPr lang="en-CA"/>
              <a:t>etc.</a:t>
            </a:r>
            <a:endParaRPr/>
          </a:p>
          <a:p>
            <a:pPr marL="0" lvl="0" indent="0" algn="just" rtl="0">
              <a:spcBef>
                <a:spcPts val="800"/>
              </a:spcBef>
              <a:spcAft>
                <a:spcPts val="0"/>
              </a:spcAft>
              <a:buSzPts val="920"/>
              <a:buNone/>
            </a:pP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5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5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5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500"/>
                                        <p:tgtEl>
                                          <p:spTgt spid="1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
                                            <p:txEl>
                                              <p:pRg st="4" end="4"/>
                                            </p:txEl>
                                          </p:spTgt>
                                        </p:tgtEl>
                                        <p:attrNameLst>
                                          <p:attrName>style.visibility</p:attrName>
                                        </p:attrNameLst>
                                      </p:cBhvr>
                                      <p:to>
                                        <p:strVal val="visible"/>
                                      </p:to>
                                    </p:set>
                                    <p:animEffect transition="in" filter="fade">
                                      <p:cBhvr>
                                        <p:cTn id="27" dur="500"/>
                                        <p:tgtEl>
                                          <p:spTgt spid="1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7">
                                            <p:txEl>
                                              <p:pRg st="5" end="5"/>
                                            </p:txEl>
                                          </p:spTgt>
                                        </p:tgtEl>
                                        <p:attrNameLst>
                                          <p:attrName>style.visibility</p:attrName>
                                        </p:attrNameLst>
                                      </p:cBhvr>
                                      <p:to>
                                        <p:strVal val="visible"/>
                                      </p:to>
                                    </p:set>
                                    <p:animEffect transition="in" filter="fade">
                                      <p:cBhvr>
                                        <p:cTn id="32" dur="500"/>
                                        <p:tgtEl>
                                          <p:spTgt spid="1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
                                            <p:txEl>
                                              <p:pRg st="6" end="6"/>
                                            </p:txEl>
                                          </p:spTgt>
                                        </p:tgtEl>
                                        <p:attrNameLst>
                                          <p:attrName>style.visibility</p:attrName>
                                        </p:attrNameLst>
                                      </p:cBhvr>
                                      <p:to>
                                        <p:strVal val="visible"/>
                                      </p:to>
                                    </p:set>
                                    <p:animEffect transition="in" filter="fade">
                                      <p:cBhvr>
                                        <p:cTn id="37" dur="500"/>
                                        <p:tgtEl>
                                          <p:spTgt spid="1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7">
                                            <p:txEl>
                                              <p:pRg st="7" end="7"/>
                                            </p:txEl>
                                          </p:spTgt>
                                        </p:tgtEl>
                                        <p:attrNameLst>
                                          <p:attrName>style.visibility</p:attrName>
                                        </p:attrNameLst>
                                      </p:cBhvr>
                                      <p:to>
                                        <p:strVal val="visible"/>
                                      </p:to>
                                    </p:set>
                                    <p:animEffect transition="in" filter="fade">
                                      <p:cBhvr>
                                        <p:cTn id="42" dur="500"/>
                                        <p:tgtEl>
                                          <p:spTgt spid="1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7">
                                            <p:txEl>
                                              <p:pRg st="8" end="8"/>
                                            </p:txEl>
                                          </p:spTgt>
                                        </p:tgtEl>
                                        <p:attrNameLst>
                                          <p:attrName>style.visibility</p:attrName>
                                        </p:attrNameLst>
                                      </p:cBhvr>
                                      <p:to>
                                        <p:strVal val="visible"/>
                                      </p:to>
                                    </p:set>
                                    <p:animEffect transition="in" filter="fade">
                                      <p:cBhvr>
                                        <p:cTn id="47" dur="500"/>
                                        <p:tgtEl>
                                          <p:spTgt spid="1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APPLICATIONS</a:t>
            </a:r>
            <a:endParaRPr sz="2400"/>
          </a:p>
        </p:txBody>
      </p:sp>
      <p:sp>
        <p:nvSpPr>
          <p:cNvPr id="133" name="Google Shape;133;p23"/>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b="1"/>
              <a:t>Medicine and Health Science</a:t>
            </a:r>
            <a:endParaRPr/>
          </a:p>
          <a:p>
            <a:pPr marL="630000" lvl="1" indent="-306000" algn="just" rtl="0">
              <a:lnSpc>
                <a:spcPct val="100000"/>
              </a:lnSpc>
              <a:spcBef>
                <a:spcPts val="1000"/>
              </a:spcBef>
              <a:spcAft>
                <a:spcPts val="0"/>
              </a:spcAft>
              <a:buSzPts val="1840"/>
              <a:buChar char="◼"/>
            </a:pPr>
            <a:r>
              <a:rPr lang="en-CA"/>
              <a:t>predicting which patient is at risk of suffering a second, fatal heart attack within 30 days based on health factors (blood pressure, age, sinus problems, etc.)</a:t>
            </a:r>
            <a:endParaRPr/>
          </a:p>
          <a:p>
            <a:pPr marL="630000" lvl="1" indent="-294316" algn="just" rtl="0">
              <a:lnSpc>
                <a:spcPct val="100000"/>
              </a:lnSpc>
              <a:spcBef>
                <a:spcPts val="640"/>
              </a:spcBef>
              <a:spcAft>
                <a:spcPts val="0"/>
              </a:spcAft>
              <a:buSzPts val="184"/>
              <a:buNone/>
            </a:pPr>
            <a:endParaRPr sz="200"/>
          </a:p>
          <a:p>
            <a:pPr marL="0" lvl="0" indent="0" algn="just" rtl="0">
              <a:lnSpc>
                <a:spcPct val="100000"/>
              </a:lnSpc>
              <a:spcBef>
                <a:spcPts val="1080"/>
              </a:spcBef>
              <a:spcAft>
                <a:spcPts val="0"/>
              </a:spcAft>
              <a:buSzPts val="2208"/>
              <a:buNone/>
            </a:pPr>
            <a:r>
              <a:rPr lang="en-CA" b="1"/>
              <a:t>Social Policies</a:t>
            </a:r>
            <a:endParaRPr/>
          </a:p>
          <a:p>
            <a:pPr marL="630000" lvl="1" indent="-306000" algn="just" rtl="0">
              <a:lnSpc>
                <a:spcPct val="100000"/>
              </a:lnSpc>
              <a:spcBef>
                <a:spcPts val="1000"/>
              </a:spcBef>
              <a:spcAft>
                <a:spcPts val="0"/>
              </a:spcAft>
              <a:buSzPts val="1840"/>
              <a:buChar char="◼"/>
            </a:pPr>
            <a:r>
              <a:rPr lang="en-CA"/>
              <a:t>predicting the likelihood of requiring assisting housing in old age based on demographic information/survey answers</a:t>
            </a:r>
            <a:endParaRPr sz="1000"/>
          </a:p>
          <a:p>
            <a:pPr marL="0" lvl="0" indent="0" algn="just" rtl="0">
              <a:lnSpc>
                <a:spcPct val="100000"/>
              </a:lnSpc>
              <a:spcBef>
                <a:spcPts val="640"/>
              </a:spcBef>
              <a:spcAft>
                <a:spcPts val="0"/>
              </a:spcAft>
              <a:buSzPts val="184"/>
              <a:buNone/>
            </a:pPr>
            <a:endParaRPr sz="200" b="1"/>
          </a:p>
          <a:p>
            <a:pPr marL="0" lvl="0" indent="0" algn="just" rtl="0">
              <a:lnSpc>
                <a:spcPct val="100000"/>
              </a:lnSpc>
              <a:spcBef>
                <a:spcPts val="1080"/>
              </a:spcBef>
              <a:spcAft>
                <a:spcPts val="0"/>
              </a:spcAft>
              <a:buSzPts val="2208"/>
              <a:buNone/>
            </a:pPr>
            <a:r>
              <a:rPr lang="en-CA" b="1"/>
              <a:t>Marketing and Business</a:t>
            </a:r>
            <a:endParaRPr/>
          </a:p>
          <a:p>
            <a:pPr marL="630000" lvl="1" indent="-306000" algn="just" rtl="0">
              <a:lnSpc>
                <a:spcPct val="100000"/>
              </a:lnSpc>
              <a:spcBef>
                <a:spcPts val="1000"/>
              </a:spcBef>
              <a:spcAft>
                <a:spcPts val="0"/>
              </a:spcAft>
              <a:buSzPts val="1840"/>
              <a:buChar char="◼"/>
            </a:pPr>
            <a:r>
              <a:rPr lang="en-CA"/>
              <a:t>predicting which customers are likely to switch to another cell phone company based on demographics and usage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500"/>
                                        <p:tgtEl>
                                          <p:spTgt spid="13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
                                            <p:txEl>
                                              <p:pRg st="1" end="1"/>
                                            </p:txEl>
                                          </p:spTgt>
                                        </p:tgtEl>
                                        <p:attrNameLst>
                                          <p:attrName>style.visibility</p:attrName>
                                        </p:attrNameLst>
                                      </p:cBhvr>
                                      <p:to>
                                        <p:strVal val="visible"/>
                                      </p:to>
                                    </p:set>
                                    <p:animEffect transition="in" filter="fade">
                                      <p:cBhvr>
                                        <p:cTn id="10" dur="500"/>
                                        <p:tgtEl>
                                          <p:spTgt spid="13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3">
                                            <p:txEl>
                                              <p:pRg st="2" end="2"/>
                                            </p:txEl>
                                          </p:spTgt>
                                        </p:tgtEl>
                                        <p:attrNameLst>
                                          <p:attrName>style.visibility</p:attrName>
                                        </p:attrNameLst>
                                      </p:cBhvr>
                                      <p:to>
                                        <p:strVal val="visible"/>
                                      </p:to>
                                    </p:set>
                                    <p:animEffect transition="in" filter="fade">
                                      <p:cBhvr>
                                        <p:cTn id="13" dur="500"/>
                                        <p:tgtEl>
                                          <p:spTgt spid="13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3">
                                            <p:txEl>
                                              <p:pRg st="3" end="3"/>
                                            </p:txEl>
                                          </p:spTgt>
                                        </p:tgtEl>
                                        <p:attrNameLst>
                                          <p:attrName>style.visibility</p:attrName>
                                        </p:attrNameLst>
                                      </p:cBhvr>
                                      <p:to>
                                        <p:strVal val="visible"/>
                                      </p:to>
                                    </p:set>
                                    <p:animEffect transition="in" filter="fade">
                                      <p:cBhvr>
                                        <p:cTn id="16" dur="500"/>
                                        <p:tgtEl>
                                          <p:spTgt spid="13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3">
                                            <p:txEl>
                                              <p:pRg st="4" end="4"/>
                                            </p:txEl>
                                          </p:spTgt>
                                        </p:tgtEl>
                                        <p:attrNameLst>
                                          <p:attrName>style.visibility</p:attrName>
                                        </p:attrNameLst>
                                      </p:cBhvr>
                                      <p:to>
                                        <p:strVal val="visible"/>
                                      </p:to>
                                    </p:set>
                                    <p:animEffect transition="in" filter="fade">
                                      <p:cBhvr>
                                        <p:cTn id="19" dur="500"/>
                                        <p:tgtEl>
                                          <p:spTgt spid="13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3">
                                            <p:txEl>
                                              <p:pRg st="5" end="5"/>
                                            </p:txEl>
                                          </p:spTgt>
                                        </p:tgtEl>
                                        <p:attrNameLst>
                                          <p:attrName>style.visibility</p:attrName>
                                        </p:attrNameLst>
                                      </p:cBhvr>
                                      <p:to>
                                        <p:strVal val="visible"/>
                                      </p:to>
                                    </p:set>
                                    <p:animEffect transition="in" filter="fade">
                                      <p:cBhvr>
                                        <p:cTn id="22" dur="500"/>
                                        <p:tgtEl>
                                          <p:spTgt spid="13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3">
                                            <p:txEl>
                                              <p:pRg st="6" end="6"/>
                                            </p:txEl>
                                          </p:spTgt>
                                        </p:tgtEl>
                                        <p:attrNameLst>
                                          <p:attrName>style.visibility</p:attrName>
                                        </p:attrNameLst>
                                      </p:cBhvr>
                                      <p:to>
                                        <p:strVal val="visible"/>
                                      </p:to>
                                    </p:set>
                                    <p:animEffect transition="in" filter="fade">
                                      <p:cBhvr>
                                        <p:cTn id="25" dur="500"/>
                                        <p:tgtEl>
                                          <p:spTgt spid="13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3">
                                            <p:txEl>
                                              <p:pRg st="7" end="7"/>
                                            </p:txEl>
                                          </p:spTgt>
                                        </p:tgtEl>
                                        <p:attrNameLst>
                                          <p:attrName>style.visibility</p:attrName>
                                        </p:attrNameLst>
                                      </p:cBhvr>
                                      <p:to>
                                        <p:strVal val="visible"/>
                                      </p:to>
                                    </p:set>
                                    <p:animEffect transition="in" filter="fade">
                                      <p:cBhvr>
                                        <p:cTn id="28" dur="500"/>
                                        <p:tgtEl>
                                          <p:spTgt spid="13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OTHER USES</a:t>
            </a:r>
            <a:endParaRPr sz="2400"/>
          </a:p>
        </p:txBody>
      </p:sp>
      <p:sp>
        <p:nvSpPr>
          <p:cNvPr id="139" name="Google Shape;139;p24"/>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Predicting that an object belongs to a particular class.</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Organizing and grouping instances into categories.</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Enhancing the detection of relevant objects</a:t>
            </a:r>
            <a:endParaRPr/>
          </a:p>
          <a:p>
            <a:pPr marL="630000" lvl="1" indent="-306000" algn="just" rtl="0">
              <a:lnSpc>
                <a:spcPct val="100000"/>
              </a:lnSpc>
              <a:spcBef>
                <a:spcPts val="1000"/>
              </a:spcBef>
              <a:spcAft>
                <a:spcPts val="0"/>
              </a:spcAft>
              <a:buSzPts val="1840"/>
              <a:buChar char="◼"/>
            </a:pPr>
            <a:r>
              <a:rPr lang="en-CA"/>
              <a:t>avoidance: “this object is an incoming vehicle”</a:t>
            </a:r>
            <a:endParaRPr/>
          </a:p>
          <a:p>
            <a:pPr marL="630000" lvl="1" indent="-306000" algn="just" rtl="0">
              <a:lnSpc>
                <a:spcPct val="100000"/>
              </a:lnSpc>
              <a:spcBef>
                <a:spcPts val="1000"/>
              </a:spcBef>
              <a:spcAft>
                <a:spcPts val="0"/>
              </a:spcAft>
              <a:buSzPts val="1840"/>
              <a:buChar char="◼"/>
            </a:pPr>
            <a:r>
              <a:rPr lang="en-CA"/>
              <a:t>pursuit: “this borrower is unlikely to default on her mortgage”</a:t>
            </a:r>
            <a:endParaRPr/>
          </a:p>
          <a:p>
            <a:pPr marL="630000" lvl="1" indent="-306000" algn="just" rtl="0">
              <a:lnSpc>
                <a:spcPct val="100000"/>
              </a:lnSpc>
              <a:spcBef>
                <a:spcPts val="1000"/>
              </a:spcBef>
              <a:spcAft>
                <a:spcPts val="0"/>
              </a:spcAft>
              <a:buSzPts val="1840"/>
              <a:buChar char="◼"/>
            </a:pPr>
            <a:r>
              <a:rPr lang="en-CA"/>
              <a:t>degree: “this dog is 90% likely to live until it’s 7 years old”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In the absence of testing data, classification may be </a:t>
            </a:r>
            <a:r>
              <a:rPr lang="en-CA" b="1">
                <a:latin typeface="Helvetica Neue"/>
                <a:ea typeface="Helvetica Neue"/>
                <a:cs typeface="Helvetica Neue"/>
                <a:sym typeface="Helvetica Neue"/>
              </a:rPr>
              <a:t>descriptive</a:t>
            </a:r>
            <a:r>
              <a:rPr lang="en-CA"/>
              <a:t> but not predictive.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9">
                                            <p:txEl>
                                              <p:pRg st="0" end="0"/>
                                            </p:txEl>
                                          </p:spTgt>
                                        </p:tgtEl>
                                        <p:attrNameLst>
                                          <p:attrName>style.visibility</p:attrName>
                                        </p:attrNameLst>
                                      </p:cBhvr>
                                      <p:to>
                                        <p:strVal val="visible"/>
                                      </p:to>
                                    </p:set>
                                    <p:animEffect transition="in" filter="fade">
                                      <p:cBhvr>
                                        <p:cTn id="7" dur="500"/>
                                        <p:tgtEl>
                                          <p:spTgt spid="1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9">
                                            <p:txEl>
                                              <p:pRg st="1" end="1"/>
                                            </p:txEl>
                                          </p:spTgt>
                                        </p:tgtEl>
                                        <p:attrNameLst>
                                          <p:attrName>style.visibility</p:attrName>
                                        </p:attrNameLst>
                                      </p:cBhvr>
                                      <p:to>
                                        <p:strVal val="visible"/>
                                      </p:to>
                                    </p:set>
                                    <p:animEffect transition="in" filter="fade">
                                      <p:cBhvr>
                                        <p:cTn id="10" dur="500"/>
                                        <p:tgtEl>
                                          <p:spTgt spid="13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xEl>
                                              <p:pRg st="2" end="2"/>
                                            </p:txEl>
                                          </p:spTgt>
                                        </p:tgtEl>
                                        <p:attrNameLst>
                                          <p:attrName>style.visibility</p:attrName>
                                        </p:attrNameLst>
                                      </p:cBhvr>
                                      <p:to>
                                        <p:strVal val="visible"/>
                                      </p:to>
                                    </p:set>
                                    <p:animEffect transition="in" filter="fade">
                                      <p:cBhvr>
                                        <p:cTn id="13" dur="500"/>
                                        <p:tgtEl>
                                          <p:spTgt spid="13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9">
                                            <p:txEl>
                                              <p:pRg st="3" end="3"/>
                                            </p:txEl>
                                          </p:spTgt>
                                        </p:tgtEl>
                                        <p:attrNameLst>
                                          <p:attrName>style.visibility</p:attrName>
                                        </p:attrNameLst>
                                      </p:cBhvr>
                                      <p:to>
                                        <p:strVal val="visible"/>
                                      </p:to>
                                    </p:set>
                                    <p:animEffect transition="in" filter="fade">
                                      <p:cBhvr>
                                        <p:cTn id="16" dur="500"/>
                                        <p:tgtEl>
                                          <p:spTgt spid="13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xEl>
                                              <p:pRg st="4" end="4"/>
                                            </p:txEl>
                                          </p:spTgt>
                                        </p:tgtEl>
                                        <p:attrNameLst>
                                          <p:attrName>style.visibility</p:attrName>
                                        </p:attrNameLst>
                                      </p:cBhvr>
                                      <p:to>
                                        <p:strVal val="visible"/>
                                      </p:to>
                                    </p:set>
                                    <p:animEffect transition="in" filter="fade">
                                      <p:cBhvr>
                                        <p:cTn id="19" dur="500"/>
                                        <p:tgtEl>
                                          <p:spTgt spid="13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9">
                                            <p:txEl>
                                              <p:pRg st="5" end="5"/>
                                            </p:txEl>
                                          </p:spTgt>
                                        </p:tgtEl>
                                        <p:attrNameLst>
                                          <p:attrName>style.visibility</p:attrName>
                                        </p:attrNameLst>
                                      </p:cBhvr>
                                      <p:to>
                                        <p:strVal val="visible"/>
                                      </p:to>
                                    </p:set>
                                    <p:animEffect transition="in" filter="fade">
                                      <p:cBhvr>
                                        <p:cTn id="22" dur="500"/>
                                        <p:tgtEl>
                                          <p:spTgt spid="13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9">
                                            <p:txEl>
                                              <p:pRg st="6" end="6"/>
                                            </p:txEl>
                                          </p:spTgt>
                                        </p:tgtEl>
                                        <p:attrNameLst>
                                          <p:attrName>style.visibility</p:attrName>
                                        </p:attrNameLst>
                                      </p:cBhvr>
                                      <p:to>
                                        <p:strVal val="visible"/>
                                      </p:to>
                                    </p:set>
                                    <p:animEffect transition="in" filter="fade">
                                      <p:cBhvr>
                                        <p:cTn id="25" dur="500"/>
                                        <p:tgtEl>
                                          <p:spTgt spid="13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9">
                                            <p:txEl>
                                              <p:pRg st="7" end="7"/>
                                            </p:txEl>
                                          </p:spTgt>
                                        </p:tgtEl>
                                        <p:attrNameLst>
                                          <p:attrName>style.visibility</p:attrName>
                                        </p:attrNameLst>
                                      </p:cBhvr>
                                      <p:to>
                                        <p:strVal val="visible"/>
                                      </p:to>
                                    </p:set>
                                    <p:animEffect transition="in" filter="fade">
                                      <p:cBhvr>
                                        <p:cTn id="28" dur="500"/>
                                        <p:tgtEl>
                                          <p:spTgt spid="139">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9">
                                            <p:txEl>
                                              <p:pRg st="8" end="8"/>
                                            </p:txEl>
                                          </p:spTgt>
                                        </p:tgtEl>
                                        <p:attrNameLst>
                                          <p:attrName>style.visibility</p:attrName>
                                        </p:attrNameLst>
                                      </p:cBhvr>
                                      <p:to>
                                        <p:strVal val="visible"/>
                                      </p:to>
                                    </p:set>
                                    <p:animEffect transition="in" filter="fade">
                                      <p:cBhvr>
                                        <p:cTn id="31" dur="500"/>
                                        <p:tgtEl>
                                          <p:spTgt spid="139">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xEl>
                                              <p:pRg st="9" end="9"/>
                                            </p:txEl>
                                          </p:spTgt>
                                        </p:tgtEl>
                                        <p:attrNameLst>
                                          <p:attrName>style.visibility</p:attrName>
                                        </p:attrNameLst>
                                      </p:cBhvr>
                                      <p:to>
                                        <p:strVal val="visible"/>
                                      </p:to>
                                    </p:set>
                                    <p:animEffect transition="in" filter="fade">
                                      <p:cBhvr>
                                        <p:cTn id="34" dur="500"/>
                                        <p:tgtEl>
                                          <p:spTgt spid="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EXAMPLES</a:t>
            </a:r>
            <a:endParaRPr/>
          </a:p>
        </p:txBody>
      </p:sp>
      <p:sp>
        <p:nvSpPr>
          <p:cNvPr id="145" name="Google Shape;145;p25"/>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Scenario:</a:t>
            </a:r>
            <a:endParaRPr/>
          </a:p>
          <a:p>
            <a:pPr marL="0" lvl="0" indent="0" algn="l" rtl="0">
              <a:lnSpc>
                <a:spcPct val="100000"/>
              </a:lnSpc>
              <a:spcBef>
                <a:spcPts val="1080"/>
              </a:spcBef>
              <a:spcAft>
                <a:spcPts val="0"/>
              </a:spcAft>
              <a:buSzPts val="2208"/>
              <a:buNone/>
            </a:pPr>
            <a:r>
              <a:rPr lang="en-CA"/>
              <a:t>A motor insurance company has a fraud investigation dept. that studies up to 30% of all claims made, yet money is still getting lost on fraudulent claims. </a:t>
            </a:r>
            <a:br>
              <a:rPr lang="en-CA"/>
            </a:br>
            <a:endParaRPr sz="100"/>
          </a:p>
          <a:p>
            <a:pPr marL="0" lvl="0" indent="0" algn="l" rtl="0">
              <a:lnSpc>
                <a:spcPct val="100000"/>
              </a:lnSpc>
              <a:spcBef>
                <a:spcPts val="800"/>
              </a:spcBef>
              <a:spcAft>
                <a:spcPts val="0"/>
              </a:spcAft>
              <a:buSzPts val="920"/>
              <a:buNone/>
            </a:pPr>
            <a:endParaRPr sz="1000" b="1"/>
          </a:p>
          <a:p>
            <a:pPr marL="0" lvl="0" indent="0" algn="l" rtl="0">
              <a:lnSpc>
                <a:spcPct val="100000"/>
              </a:lnSpc>
              <a:spcBef>
                <a:spcPts val="1080"/>
              </a:spcBef>
              <a:spcAft>
                <a:spcPts val="0"/>
              </a:spcAft>
              <a:buSzPts val="2208"/>
              <a:buNone/>
            </a:pPr>
            <a:r>
              <a:rPr lang="en-CA" b="1"/>
              <a:t>Questions:</a:t>
            </a:r>
            <a:r>
              <a:rPr lang="en-CA"/>
              <a:t> can we predict</a:t>
            </a:r>
            <a:endParaRPr/>
          </a:p>
          <a:p>
            <a:pPr marL="630000" lvl="1" indent="-306000" algn="l" rtl="0">
              <a:lnSpc>
                <a:spcPct val="100000"/>
              </a:lnSpc>
              <a:spcBef>
                <a:spcPts val="1000"/>
              </a:spcBef>
              <a:spcAft>
                <a:spcPts val="0"/>
              </a:spcAft>
              <a:buSzPts val="1840"/>
              <a:buChar char="◼"/>
            </a:pPr>
            <a:r>
              <a:rPr lang="en-CA"/>
              <a:t>whether a claim is likely to be fraudulent? </a:t>
            </a:r>
            <a:endParaRPr/>
          </a:p>
          <a:p>
            <a:pPr marL="630000" lvl="1" indent="-306000" algn="l" rtl="0">
              <a:lnSpc>
                <a:spcPct val="100000"/>
              </a:lnSpc>
              <a:spcBef>
                <a:spcPts val="1000"/>
              </a:spcBef>
              <a:spcAft>
                <a:spcPts val="0"/>
              </a:spcAft>
              <a:buSzPts val="1840"/>
              <a:buChar char="◼"/>
            </a:pPr>
            <a:r>
              <a:rPr lang="en-CA"/>
              <a:t>whether a customer is likely to commit fraud in the near future?</a:t>
            </a:r>
            <a:endParaRPr/>
          </a:p>
          <a:p>
            <a:pPr marL="630000" lvl="1" indent="-306000" algn="l" rtl="0">
              <a:lnSpc>
                <a:spcPct val="100000"/>
              </a:lnSpc>
              <a:spcBef>
                <a:spcPts val="1000"/>
              </a:spcBef>
              <a:spcAft>
                <a:spcPts val="0"/>
              </a:spcAft>
              <a:buSzPts val="1840"/>
              <a:buChar char="◼"/>
            </a:pPr>
            <a:r>
              <a:rPr lang="en-CA"/>
              <a:t>whether an application for a policy is likely to result in a fraudulent claim?</a:t>
            </a:r>
            <a:endParaRPr/>
          </a:p>
          <a:p>
            <a:pPr marL="630000" lvl="1" indent="-306000" algn="l" rtl="0">
              <a:lnSpc>
                <a:spcPct val="100000"/>
              </a:lnSpc>
              <a:spcBef>
                <a:spcPts val="1000"/>
              </a:spcBef>
              <a:spcAft>
                <a:spcPts val="0"/>
              </a:spcAft>
              <a:buSzPts val="1840"/>
              <a:buChar char="◼"/>
            </a:pPr>
            <a:r>
              <a:rPr lang="en-CA"/>
              <a:t>the amount by which a claim will be reduced if it is fraudulent?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EXAMPLES</a:t>
            </a:r>
            <a:endParaRPr/>
          </a:p>
        </p:txBody>
      </p:sp>
      <p:sp>
        <p:nvSpPr>
          <p:cNvPr id="151" name="Google Shape;151;p26"/>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Scenario:</a:t>
            </a:r>
            <a:endParaRPr/>
          </a:p>
          <a:p>
            <a:pPr marL="0" lvl="0" indent="0" algn="l" rtl="0">
              <a:lnSpc>
                <a:spcPct val="100000"/>
              </a:lnSpc>
              <a:spcBef>
                <a:spcPts val="1080"/>
              </a:spcBef>
              <a:spcAft>
                <a:spcPts val="0"/>
              </a:spcAft>
              <a:buSzPts val="2208"/>
              <a:buNone/>
            </a:pPr>
            <a:r>
              <a:rPr lang="en-CA"/>
              <a:t>Customers who make a large number of calls to a mobile phone company’s customer service number have been identified as churn risks. The company is interested in reducing said churn. </a:t>
            </a:r>
            <a:endParaRPr sz="100"/>
          </a:p>
          <a:p>
            <a:pPr marL="0" lvl="0" indent="0" algn="l" rtl="0">
              <a:lnSpc>
                <a:spcPct val="100000"/>
              </a:lnSpc>
              <a:spcBef>
                <a:spcPts val="800"/>
              </a:spcBef>
              <a:spcAft>
                <a:spcPts val="0"/>
              </a:spcAft>
              <a:buSzPts val="920"/>
              <a:buNone/>
            </a:pPr>
            <a:endParaRPr sz="1000" b="1"/>
          </a:p>
          <a:p>
            <a:pPr marL="0" lvl="0" indent="0" algn="l" rtl="0">
              <a:lnSpc>
                <a:spcPct val="100000"/>
              </a:lnSpc>
              <a:spcBef>
                <a:spcPts val="1080"/>
              </a:spcBef>
              <a:spcAft>
                <a:spcPts val="0"/>
              </a:spcAft>
              <a:buSzPts val="2208"/>
              <a:buNone/>
            </a:pPr>
            <a:r>
              <a:rPr lang="en-CA" b="1"/>
              <a:t>Questions:</a:t>
            </a:r>
            <a:r>
              <a:rPr lang="en-CA"/>
              <a:t> can we predict</a:t>
            </a:r>
            <a:endParaRPr/>
          </a:p>
          <a:p>
            <a:pPr marL="630000" lvl="1" indent="-306000" algn="l" rtl="0">
              <a:lnSpc>
                <a:spcPct val="100000"/>
              </a:lnSpc>
              <a:spcBef>
                <a:spcPts val="1000"/>
              </a:spcBef>
              <a:spcAft>
                <a:spcPts val="0"/>
              </a:spcAft>
              <a:buSzPts val="1840"/>
              <a:buChar char="◼"/>
            </a:pPr>
            <a:r>
              <a:rPr lang="en-CA"/>
              <a:t>the overall lifetime value of a customer? </a:t>
            </a:r>
            <a:endParaRPr/>
          </a:p>
          <a:p>
            <a:pPr marL="630000" lvl="1" indent="-306000" algn="l" rtl="0">
              <a:lnSpc>
                <a:spcPct val="100000"/>
              </a:lnSpc>
              <a:spcBef>
                <a:spcPts val="1000"/>
              </a:spcBef>
              <a:spcAft>
                <a:spcPts val="0"/>
              </a:spcAft>
              <a:buSzPts val="1840"/>
              <a:buChar char="◼"/>
            </a:pPr>
            <a:r>
              <a:rPr lang="en-CA"/>
              <a:t>which customers are more likely to churn in the near future? </a:t>
            </a:r>
            <a:endParaRPr/>
          </a:p>
          <a:p>
            <a:pPr marL="630000" lvl="1" indent="-306000" algn="l" rtl="0">
              <a:lnSpc>
                <a:spcPct val="100000"/>
              </a:lnSpc>
              <a:spcBef>
                <a:spcPts val="1000"/>
              </a:spcBef>
              <a:spcAft>
                <a:spcPts val="0"/>
              </a:spcAft>
              <a:buSzPts val="1840"/>
              <a:buChar char="◼"/>
            </a:pPr>
            <a:r>
              <a:rPr lang="en-CA"/>
              <a:t>what retention offer a particular customer will best respond to?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7"/>
          <p:cNvPicPr preferRelativeResize="0"/>
          <p:nvPr/>
        </p:nvPicPr>
        <p:blipFill rotWithShape="1">
          <a:blip r:embed="rId3">
            <a:alphaModFix/>
          </a:blip>
          <a:srcRect/>
          <a:stretch/>
        </p:blipFill>
        <p:spPr>
          <a:xfrm>
            <a:off x="0" y="7358"/>
            <a:ext cx="12192000" cy="68432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163" name="Google Shape;163;p28"/>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How would you use standard statistical modeling techniques to answer these questions? </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LEARNING OBJECTIVES</a:t>
            </a:r>
            <a:endParaRPr/>
          </a:p>
        </p:txBody>
      </p:sp>
      <p:sp>
        <p:nvSpPr>
          <p:cNvPr id="63" name="Google Shape;63;p1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CLASSIFICATION ALGORITHMS</a:t>
            </a:r>
            <a:endParaRPr/>
          </a:p>
        </p:txBody>
      </p:sp>
      <p:sp>
        <p:nvSpPr>
          <p:cNvPr id="169" name="Google Shape;169;p29"/>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
        <p:nvSpPr>
          <p:cNvPr id="170" name="Google Shape;170;p29"/>
          <p:cNvSpPr/>
          <p:nvPr/>
        </p:nvSpPr>
        <p:spPr>
          <a:xfrm>
            <a:off x="581193" y="5349143"/>
            <a:ext cx="11029614"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lt1"/>
                </a:solidFill>
                <a:latin typeface="Arial"/>
                <a:ea typeface="Arial"/>
                <a:cs typeface="Arial"/>
                <a:sym typeface="Arial"/>
              </a:rPr>
              <a:t>“The diversity of problems that can be addressed by classification algorithms is significant, and covers many domains. […] It is difficult to comprehensively discuss all the methods in a single book.”</a:t>
            </a:r>
            <a:endParaRPr/>
          </a:p>
          <a:p>
            <a:pPr marL="0" marR="0" lvl="0" indent="0" algn="r" rtl="0">
              <a:spcBef>
                <a:spcPts val="0"/>
              </a:spcBef>
              <a:spcAft>
                <a:spcPts val="0"/>
              </a:spcAft>
              <a:buNone/>
            </a:pPr>
            <a:r>
              <a:rPr lang="en-CA" sz="1200">
                <a:solidFill>
                  <a:schemeClr val="lt1"/>
                </a:solidFill>
                <a:latin typeface="Arial"/>
                <a:ea typeface="Arial"/>
                <a:cs typeface="Arial"/>
                <a:sym typeface="Arial"/>
              </a:rPr>
              <a:t>(C.C. Aggarwal, </a:t>
            </a:r>
            <a:r>
              <a:rPr lang="en-CA" sz="1200" i="1">
                <a:solidFill>
                  <a:schemeClr val="lt1"/>
                </a:solidFill>
                <a:latin typeface="Arial"/>
                <a:ea typeface="Arial"/>
                <a:cs typeface="Arial"/>
                <a:sym typeface="Arial"/>
              </a:rPr>
              <a:t>Data Classification: Algorithms and Applications</a:t>
            </a:r>
            <a:r>
              <a:rPr lang="en-CA" sz="1200">
                <a:solidFill>
                  <a:schemeClr val="lt1"/>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CLASSIFICATION SCHEMES</a:t>
            </a:r>
            <a:endParaRPr sz="2400"/>
          </a:p>
        </p:txBody>
      </p:sp>
      <p:sp>
        <p:nvSpPr>
          <p:cNvPr id="176" name="Google Shape;176;p30"/>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b="1"/>
              <a:t>Logistic Regression</a:t>
            </a:r>
            <a:endParaRPr/>
          </a:p>
          <a:p>
            <a:pPr marL="630000" lvl="1" indent="-306000" algn="just" rtl="0">
              <a:lnSpc>
                <a:spcPct val="100000"/>
              </a:lnSpc>
              <a:spcBef>
                <a:spcPts val="1000"/>
              </a:spcBef>
              <a:spcAft>
                <a:spcPts val="0"/>
              </a:spcAft>
              <a:buSzPts val="1840"/>
              <a:buChar char="◼"/>
            </a:pPr>
            <a:r>
              <a:rPr lang="en-CA"/>
              <a:t>classical model</a:t>
            </a:r>
            <a:endParaRPr/>
          </a:p>
          <a:p>
            <a:pPr marL="630000" lvl="1" indent="-306000" algn="just" rtl="0">
              <a:lnSpc>
                <a:spcPct val="100000"/>
              </a:lnSpc>
              <a:spcBef>
                <a:spcPts val="1000"/>
              </a:spcBef>
              <a:spcAft>
                <a:spcPts val="0"/>
              </a:spcAft>
              <a:buSzPts val="1840"/>
              <a:buChar char="◼"/>
            </a:pPr>
            <a:r>
              <a:rPr lang="en-CA"/>
              <a:t>affected by variance inflation and variable selection process</a:t>
            </a:r>
            <a:endParaRPr sz="1000"/>
          </a:p>
          <a:p>
            <a:pPr marL="0" lvl="0" indent="0" algn="just" rtl="0">
              <a:lnSpc>
                <a:spcPct val="100000"/>
              </a:lnSpc>
              <a:spcBef>
                <a:spcPts val="1080"/>
              </a:spcBef>
              <a:spcAft>
                <a:spcPts val="0"/>
              </a:spcAft>
              <a:buSzPts val="2208"/>
              <a:buNone/>
            </a:pPr>
            <a:r>
              <a:rPr lang="en-CA" b="1"/>
              <a:t>Neural Networks</a:t>
            </a:r>
            <a:endParaRPr/>
          </a:p>
          <a:p>
            <a:pPr marL="630000" lvl="1" indent="-306000" algn="just" rtl="0">
              <a:lnSpc>
                <a:spcPct val="100000"/>
              </a:lnSpc>
              <a:spcBef>
                <a:spcPts val="1000"/>
              </a:spcBef>
              <a:spcAft>
                <a:spcPts val="0"/>
              </a:spcAft>
              <a:buSzPts val="1840"/>
              <a:buChar char="◼"/>
            </a:pPr>
            <a:r>
              <a:rPr lang="en-CA"/>
              <a:t>hard to interpret</a:t>
            </a:r>
            <a:endParaRPr/>
          </a:p>
          <a:p>
            <a:pPr marL="630000" lvl="1" indent="-306000" algn="just" rtl="0">
              <a:lnSpc>
                <a:spcPct val="100000"/>
              </a:lnSpc>
              <a:spcBef>
                <a:spcPts val="1000"/>
              </a:spcBef>
              <a:spcAft>
                <a:spcPts val="0"/>
              </a:spcAft>
              <a:buSzPts val="1840"/>
              <a:buChar char="◼"/>
            </a:pPr>
            <a:r>
              <a:rPr lang="en-CA"/>
              <a:t>requires all variables to be of the same type</a:t>
            </a:r>
            <a:endParaRPr/>
          </a:p>
          <a:p>
            <a:pPr marL="630000" lvl="1" indent="-306000" algn="just" rtl="0">
              <a:lnSpc>
                <a:spcPct val="100000"/>
              </a:lnSpc>
              <a:spcBef>
                <a:spcPts val="1000"/>
              </a:spcBef>
              <a:spcAft>
                <a:spcPts val="0"/>
              </a:spcAft>
              <a:buSzPts val="1840"/>
              <a:buChar char="◼"/>
            </a:pPr>
            <a:r>
              <a:rPr lang="en-CA"/>
              <a:t>easier to train since backpropagation (chain rule)</a:t>
            </a:r>
            <a:endParaRPr sz="1000"/>
          </a:p>
          <a:p>
            <a:pPr marL="0" lvl="0" indent="0" algn="just" rtl="0">
              <a:lnSpc>
                <a:spcPct val="100000"/>
              </a:lnSpc>
              <a:spcBef>
                <a:spcPts val="1080"/>
              </a:spcBef>
              <a:spcAft>
                <a:spcPts val="0"/>
              </a:spcAft>
              <a:buSzPts val="2208"/>
              <a:buNone/>
            </a:pPr>
            <a:r>
              <a:rPr lang="en-CA" b="1"/>
              <a:t>Decision Trees</a:t>
            </a:r>
            <a:endParaRPr/>
          </a:p>
          <a:p>
            <a:pPr marL="630000" lvl="1" indent="-306000" algn="just" rtl="0">
              <a:lnSpc>
                <a:spcPct val="100000"/>
              </a:lnSpc>
              <a:spcBef>
                <a:spcPts val="1000"/>
              </a:spcBef>
              <a:spcAft>
                <a:spcPts val="0"/>
              </a:spcAft>
              <a:buSzPts val="1840"/>
              <a:buChar char="◼"/>
            </a:pPr>
            <a:r>
              <a:rPr lang="en-CA"/>
              <a:t>may overfit the data if not pruned correctly (manually?)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xEl>
                                              <p:pRg st="3" end="3"/>
                                            </p:txEl>
                                          </p:spTgt>
                                        </p:tgtEl>
                                        <p:attrNameLst>
                                          <p:attrName>style.visibility</p:attrName>
                                        </p:attrNameLst>
                                      </p:cBhvr>
                                      <p:to>
                                        <p:strVal val="visible"/>
                                      </p:to>
                                    </p:set>
                                    <p:animEffect transition="in" filter="fade">
                                      <p:cBhvr>
                                        <p:cTn id="16" dur="500"/>
                                        <p:tgtEl>
                                          <p:spTgt spid="17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animEffect transition="in" filter="fade">
                                      <p:cBhvr>
                                        <p:cTn id="19" dur="500"/>
                                        <p:tgtEl>
                                          <p:spTgt spid="17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xEl>
                                              <p:pRg st="5" end="5"/>
                                            </p:txEl>
                                          </p:spTgt>
                                        </p:tgtEl>
                                        <p:attrNameLst>
                                          <p:attrName>style.visibility</p:attrName>
                                        </p:attrNameLst>
                                      </p:cBhvr>
                                      <p:to>
                                        <p:strVal val="visible"/>
                                      </p:to>
                                    </p:set>
                                    <p:animEffect transition="in" filter="fade">
                                      <p:cBhvr>
                                        <p:cTn id="22" dur="500"/>
                                        <p:tgtEl>
                                          <p:spTgt spid="17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6">
                                            <p:txEl>
                                              <p:pRg st="6" end="6"/>
                                            </p:txEl>
                                          </p:spTgt>
                                        </p:tgtEl>
                                        <p:attrNameLst>
                                          <p:attrName>style.visibility</p:attrName>
                                        </p:attrNameLst>
                                      </p:cBhvr>
                                      <p:to>
                                        <p:strVal val="visible"/>
                                      </p:to>
                                    </p:set>
                                    <p:animEffect transition="in" filter="fade">
                                      <p:cBhvr>
                                        <p:cTn id="25" dur="500"/>
                                        <p:tgtEl>
                                          <p:spTgt spid="17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6">
                                            <p:txEl>
                                              <p:pRg st="7" end="7"/>
                                            </p:txEl>
                                          </p:spTgt>
                                        </p:tgtEl>
                                        <p:attrNameLst>
                                          <p:attrName>style.visibility</p:attrName>
                                        </p:attrNameLst>
                                      </p:cBhvr>
                                      <p:to>
                                        <p:strVal val="visible"/>
                                      </p:to>
                                    </p:set>
                                    <p:animEffect transition="in" filter="fade">
                                      <p:cBhvr>
                                        <p:cTn id="28" dur="500"/>
                                        <p:tgtEl>
                                          <p:spTgt spid="17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76">
                                            <p:txEl>
                                              <p:pRg st="8" end="8"/>
                                            </p:txEl>
                                          </p:spTgt>
                                        </p:tgtEl>
                                        <p:attrNameLst>
                                          <p:attrName>style.visibility</p:attrName>
                                        </p:attrNameLst>
                                      </p:cBhvr>
                                      <p:to>
                                        <p:strVal val="visible"/>
                                      </p:to>
                                    </p:set>
                                    <p:animEffect transition="in" filter="fade">
                                      <p:cBhvr>
                                        <p:cTn id="31" dur="500"/>
                                        <p:tgtEl>
                                          <p:spTgt spid="1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CLASSIFICATION SCHEMES</a:t>
            </a:r>
            <a:endParaRPr sz="2400"/>
          </a:p>
        </p:txBody>
      </p:sp>
      <p:sp>
        <p:nvSpPr>
          <p:cNvPr id="182" name="Google Shape;182;p3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b="1"/>
              <a:t>Naïve Bayes Classifiers</a:t>
            </a:r>
            <a:endParaRPr/>
          </a:p>
          <a:p>
            <a:pPr marL="630000" lvl="1" indent="-306000" algn="just" rtl="0">
              <a:lnSpc>
                <a:spcPct val="100000"/>
              </a:lnSpc>
              <a:spcBef>
                <a:spcPts val="1000"/>
              </a:spcBef>
              <a:spcAft>
                <a:spcPts val="0"/>
              </a:spcAft>
              <a:buSzPts val="1840"/>
              <a:buChar char="◼"/>
            </a:pPr>
            <a:r>
              <a:rPr lang="en-CA"/>
              <a:t>quite successful for text mining applications (spam filter)</a:t>
            </a:r>
            <a:endParaRPr/>
          </a:p>
          <a:p>
            <a:pPr marL="630000" lvl="1" indent="-306000" algn="just" rtl="0">
              <a:lnSpc>
                <a:spcPct val="100000"/>
              </a:lnSpc>
              <a:spcBef>
                <a:spcPts val="1000"/>
              </a:spcBef>
              <a:spcAft>
                <a:spcPts val="0"/>
              </a:spcAft>
              <a:buSzPts val="1840"/>
              <a:buChar char="◼"/>
            </a:pPr>
            <a:r>
              <a:rPr lang="en-CA"/>
              <a:t>assumptions not often met in practice</a:t>
            </a:r>
            <a:endParaRPr sz="1000"/>
          </a:p>
          <a:p>
            <a:pPr marL="0" lvl="0" indent="0" algn="just" rtl="0">
              <a:lnSpc>
                <a:spcPct val="100000"/>
              </a:lnSpc>
              <a:spcBef>
                <a:spcPts val="1080"/>
              </a:spcBef>
              <a:spcAft>
                <a:spcPts val="0"/>
              </a:spcAft>
              <a:buSzPts val="2208"/>
              <a:buNone/>
            </a:pPr>
            <a:r>
              <a:rPr lang="en-CA" b="1"/>
              <a:t>Support Vector Machines</a:t>
            </a:r>
            <a:endParaRPr/>
          </a:p>
          <a:p>
            <a:pPr marL="630000" lvl="1" indent="-306000" algn="just" rtl="0">
              <a:lnSpc>
                <a:spcPct val="100000"/>
              </a:lnSpc>
              <a:spcBef>
                <a:spcPts val="1000"/>
              </a:spcBef>
              <a:spcAft>
                <a:spcPts val="0"/>
              </a:spcAft>
              <a:buSzPts val="1840"/>
              <a:buChar char="◼"/>
            </a:pPr>
            <a:r>
              <a:rPr lang="en-CA"/>
              <a:t>may be difficult to interpret (non-linear boundaries)</a:t>
            </a:r>
            <a:endParaRPr/>
          </a:p>
          <a:p>
            <a:pPr marL="630000" lvl="1" indent="-306000" algn="just" rtl="0">
              <a:lnSpc>
                <a:spcPct val="100000"/>
              </a:lnSpc>
              <a:spcBef>
                <a:spcPts val="1000"/>
              </a:spcBef>
              <a:spcAft>
                <a:spcPts val="0"/>
              </a:spcAft>
              <a:buSzPts val="1840"/>
              <a:buChar char="◼"/>
            </a:pPr>
            <a:r>
              <a:rPr lang="en-CA"/>
              <a:t>can help mitigate big data difficulties</a:t>
            </a:r>
            <a:endParaRPr sz="1000"/>
          </a:p>
          <a:p>
            <a:pPr marL="0" lvl="0" indent="0" algn="just" rtl="0">
              <a:lnSpc>
                <a:spcPct val="100000"/>
              </a:lnSpc>
              <a:spcBef>
                <a:spcPts val="1080"/>
              </a:spcBef>
              <a:spcAft>
                <a:spcPts val="0"/>
              </a:spcAft>
              <a:buSzPts val="2208"/>
              <a:buNone/>
            </a:pPr>
            <a:r>
              <a:rPr lang="en-CA" b="1"/>
              <a:t>Nearest Neighbours Classifiers</a:t>
            </a:r>
            <a:endParaRPr/>
          </a:p>
          <a:p>
            <a:pPr marL="630000" lvl="1" indent="-306000" algn="just" rtl="0">
              <a:lnSpc>
                <a:spcPct val="100000"/>
              </a:lnSpc>
              <a:spcBef>
                <a:spcPts val="1000"/>
              </a:spcBef>
              <a:spcAft>
                <a:spcPts val="0"/>
              </a:spcAft>
              <a:buSzPts val="1840"/>
              <a:buChar char="◼"/>
            </a:pPr>
            <a:r>
              <a:rPr lang="en-CA"/>
              <a:t>require very little assumptions about the data</a:t>
            </a:r>
            <a:endParaRPr/>
          </a:p>
          <a:p>
            <a:pPr marL="630000" lvl="1" indent="-306000" algn="just" rtl="0">
              <a:lnSpc>
                <a:spcPct val="100000"/>
              </a:lnSpc>
              <a:spcBef>
                <a:spcPts val="1000"/>
              </a:spcBef>
              <a:spcAft>
                <a:spcPts val="0"/>
              </a:spcAft>
              <a:buSzPts val="1840"/>
              <a:buChar char="◼"/>
            </a:pPr>
            <a:r>
              <a:rPr lang="en-CA"/>
              <a:t>not very stable (adding points may substantially modify the boundary)</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500"/>
                                        <p:tgtEl>
                                          <p:spTgt spid="1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2">
                                            <p:txEl>
                                              <p:pRg st="1" end="1"/>
                                            </p:txEl>
                                          </p:spTgt>
                                        </p:tgtEl>
                                        <p:attrNameLst>
                                          <p:attrName>style.visibility</p:attrName>
                                        </p:attrNameLst>
                                      </p:cBhvr>
                                      <p:to>
                                        <p:strVal val="visible"/>
                                      </p:to>
                                    </p:set>
                                    <p:animEffect transition="in" filter="fade">
                                      <p:cBhvr>
                                        <p:cTn id="10" dur="500"/>
                                        <p:tgtEl>
                                          <p:spTgt spid="1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2">
                                            <p:txEl>
                                              <p:pRg st="2" end="2"/>
                                            </p:txEl>
                                          </p:spTgt>
                                        </p:tgtEl>
                                        <p:attrNameLst>
                                          <p:attrName>style.visibility</p:attrName>
                                        </p:attrNameLst>
                                      </p:cBhvr>
                                      <p:to>
                                        <p:strVal val="visible"/>
                                      </p:to>
                                    </p:set>
                                    <p:animEffect transition="in" filter="fade">
                                      <p:cBhvr>
                                        <p:cTn id="13" dur="500"/>
                                        <p:tgtEl>
                                          <p:spTgt spid="18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2">
                                            <p:txEl>
                                              <p:pRg st="3" end="3"/>
                                            </p:txEl>
                                          </p:spTgt>
                                        </p:tgtEl>
                                        <p:attrNameLst>
                                          <p:attrName>style.visibility</p:attrName>
                                        </p:attrNameLst>
                                      </p:cBhvr>
                                      <p:to>
                                        <p:strVal val="visible"/>
                                      </p:to>
                                    </p:set>
                                    <p:animEffect transition="in" filter="fade">
                                      <p:cBhvr>
                                        <p:cTn id="16" dur="500"/>
                                        <p:tgtEl>
                                          <p:spTgt spid="18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animEffect transition="in" filter="fade">
                                      <p:cBhvr>
                                        <p:cTn id="19" dur="500"/>
                                        <p:tgtEl>
                                          <p:spTgt spid="18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82">
                                            <p:txEl>
                                              <p:pRg st="5" end="5"/>
                                            </p:txEl>
                                          </p:spTgt>
                                        </p:tgtEl>
                                        <p:attrNameLst>
                                          <p:attrName>style.visibility</p:attrName>
                                        </p:attrNameLst>
                                      </p:cBhvr>
                                      <p:to>
                                        <p:strVal val="visible"/>
                                      </p:to>
                                    </p:set>
                                    <p:animEffect transition="in" filter="fade">
                                      <p:cBhvr>
                                        <p:cTn id="22" dur="500"/>
                                        <p:tgtEl>
                                          <p:spTgt spid="18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2">
                                            <p:txEl>
                                              <p:pRg st="6" end="6"/>
                                            </p:txEl>
                                          </p:spTgt>
                                        </p:tgtEl>
                                        <p:attrNameLst>
                                          <p:attrName>style.visibility</p:attrName>
                                        </p:attrNameLst>
                                      </p:cBhvr>
                                      <p:to>
                                        <p:strVal val="visible"/>
                                      </p:to>
                                    </p:set>
                                    <p:animEffect transition="in" filter="fade">
                                      <p:cBhvr>
                                        <p:cTn id="25" dur="500"/>
                                        <p:tgtEl>
                                          <p:spTgt spid="18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2">
                                            <p:txEl>
                                              <p:pRg st="7" end="7"/>
                                            </p:txEl>
                                          </p:spTgt>
                                        </p:tgtEl>
                                        <p:attrNameLst>
                                          <p:attrName>style.visibility</p:attrName>
                                        </p:attrNameLst>
                                      </p:cBhvr>
                                      <p:to>
                                        <p:strVal val="visible"/>
                                      </p:to>
                                    </p:set>
                                    <p:animEffect transition="in" filter="fade">
                                      <p:cBhvr>
                                        <p:cTn id="28" dur="500"/>
                                        <p:tgtEl>
                                          <p:spTgt spid="18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xEl>
                                              <p:pRg st="8" end="8"/>
                                            </p:txEl>
                                          </p:spTgt>
                                        </p:tgtEl>
                                        <p:attrNameLst>
                                          <p:attrName>style.visibility</p:attrName>
                                        </p:attrNameLst>
                                      </p:cBhvr>
                                      <p:to>
                                        <p:strVal val="visible"/>
                                      </p:to>
                                    </p:set>
                                    <p:animEffect transition="in" filter="fade">
                                      <p:cBhvr>
                                        <p:cTn id="31" dur="500"/>
                                        <p:tgtEl>
                                          <p:spTgt spid="18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2800"/>
              <a:buFont typeface="Gill Sans"/>
              <a:buNone/>
            </a:pPr>
            <a:r>
              <a:rPr lang="en-CA"/>
              <a:t> </a:t>
            </a:r>
            <a:endParaRPr/>
          </a:p>
        </p:txBody>
      </p:sp>
      <p:pic>
        <p:nvPicPr>
          <p:cNvPr id="188" name="Google Shape;188;p32"/>
          <p:cNvPicPr preferRelativeResize="0"/>
          <p:nvPr/>
        </p:nvPicPr>
        <p:blipFill rotWithShape="1">
          <a:blip r:embed="rId3">
            <a:alphaModFix/>
          </a:blip>
          <a:srcRect/>
          <a:stretch/>
        </p:blipFill>
        <p:spPr>
          <a:xfrm>
            <a:off x="2723083" y="1881907"/>
            <a:ext cx="5978004" cy="45080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SUPPORT  VECTOR MACHINES</a:t>
            </a:r>
            <a:endParaRPr/>
          </a:p>
        </p:txBody>
      </p:sp>
      <p:sp>
        <p:nvSpPr>
          <p:cNvPr id="194" name="Google Shape;194;p33"/>
          <p:cNvSpPr/>
          <p:nvPr/>
        </p:nvSpPr>
        <p:spPr>
          <a:xfrm>
            <a:off x="4086330" y="0"/>
            <a:ext cx="8105670"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200">
                <a:solidFill>
                  <a:schemeClr val="dk1"/>
                </a:solidFill>
                <a:latin typeface="Arial"/>
                <a:ea typeface="Arial"/>
                <a:cs typeface="Arial"/>
                <a:sym typeface="Arial"/>
              </a:rPr>
              <a:t>[Adapted from Foster &amp; Provost’s </a:t>
            </a:r>
            <a:r>
              <a:rPr lang="en-CA" sz="1200" i="1">
                <a:solidFill>
                  <a:schemeClr val="dk1"/>
                </a:solidFill>
                <a:latin typeface="Arial"/>
                <a:ea typeface="Arial"/>
                <a:cs typeface="Arial"/>
                <a:sym typeface="Arial"/>
              </a:rPr>
              <a:t>Data Science for Business</a:t>
            </a:r>
            <a:r>
              <a:rPr lang="en-CA" sz="1200">
                <a:solidFill>
                  <a:schemeClr val="dk1"/>
                </a:solidFill>
                <a:latin typeface="Arial"/>
                <a:ea typeface="Arial"/>
                <a:cs typeface="Arial"/>
                <a:sym typeface="Arial"/>
              </a:rPr>
              <a:t>]</a:t>
            </a:r>
            <a:endParaRPr/>
          </a:p>
        </p:txBody>
      </p:sp>
      <p:cxnSp>
        <p:nvCxnSpPr>
          <p:cNvPr id="195" name="Google Shape;195;p33"/>
          <p:cNvCxnSpPr/>
          <p:nvPr/>
        </p:nvCxnSpPr>
        <p:spPr>
          <a:xfrm rot="10800000">
            <a:off x="3929063" y="2271713"/>
            <a:ext cx="0" cy="3371850"/>
          </a:xfrm>
          <a:prstGeom prst="straightConnector1">
            <a:avLst/>
          </a:prstGeom>
          <a:noFill/>
          <a:ln w="12700" cap="rnd" cmpd="sng">
            <a:solidFill>
              <a:schemeClr val="dk1"/>
            </a:solidFill>
            <a:prstDash val="solid"/>
            <a:round/>
            <a:headEnd type="none" w="sm" len="sm"/>
            <a:tailEnd type="triangle" w="med" len="med"/>
          </a:ln>
        </p:spPr>
      </p:cxnSp>
      <p:cxnSp>
        <p:nvCxnSpPr>
          <p:cNvPr id="196" name="Google Shape;196;p33"/>
          <p:cNvCxnSpPr/>
          <p:nvPr/>
        </p:nvCxnSpPr>
        <p:spPr>
          <a:xfrm>
            <a:off x="3929063" y="5643563"/>
            <a:ext cx="4093368" cy="0"/>
          </a:xfrm>
          <a:prstGeom prst="straightConnector1">
            <a:avLst/>
          </a:prstGeom>
          <a:noFill/>
          <a:ln w="12700" cap="rnd" cmpd="sng">
            <a:solidFill>
              <a:schemeClr val="dk1"/>
            </a:solidFill>
            <a:prstDash val="solid"/>
            <a:round/>
            <a:headEnd type="none" w="sm" len="sm"/>
            <a:tailEnd type="triangle" w="med" len="med"/>
          </a:ln>
        </p:spPr>
      </p:cxnSp>
      <p:sp>
        <p:nvSpPr>
          <p:cNvPr id="197" name="Google Shape;197;p33"/>
          <p:cNvSpPr txBox="1"/>
          <p:nvPr/>
        </p:nvSpPr>
        <p:spPr>
          <a:xfrm>
            <a:off x="3105230" y="3613214"/>
            <a:ext cx="9929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solidFill>
                  <a:schemeClr val="dk1"/>
                </a:solidFill>
                <a:latin typeface="Arial"/>
                <a:ea typeface="Arial"/>
                <a:cs typeface="Arial"/>
                <a:sym typeface="Arial"/>
              </a:rPr>
              <a:t>Age</a:t>
            </a:r>
            <a:endParaRPr/>
          </a:p>
        </p:txBody>
      </p:sp>
      <p:sp>
        <p:nvSpPr>
          <p:cNvPr id="198" name="Google Shape;198;p33"/>
          <p:cNvSpPr txBox="1"/>
          <p:nvPr/>
        </p:nvSpPr>
        <p:spPr>
          <a:xfrm>
            <a:off x="5303043" y="6045994"/>
            <a:ext cx="9929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solidFill>
                  <a:schemeClr val="dk1"/>
                </a:solidFill>
                <a:latin typeface="Arial"/>
                <a:ea typeface="Arial"/>
                <a:cs typeface="Arial"/>
                <a:sym typeface="Arial"/>
              </a:rPr>
              <a:t>Balance</a:t>
            </a:r>
            <a:endParaRPr/>
          </a:p>
        </p:txBody>
      </p:sp>
      <p:sp>
        <p:nvSpPr>
          <p:cNvPr id="199" name="Google Shape;199;p33"/>
          <p:cNvSpPr txBox="1"/>
          <p:nvPr/>
        </p:nvSpPr>
        <p:spPr>
          <a:xfrm>
            <a:off x="7219949" y="4838840"/>
            <a:ext cx="9929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solidFill>
                  <a:schemeClr val="dk1"/>
                </a:solidFill>
                <a:latin typeface="Arial"/>
                <a:ea typeface="Arial"/>
                <a:cs typeface="Arial"/>
                <a:sym typeface="Arial"/>
              </a:rPr>
              <a:t>Margin</a:t>
            </a:r>
            <a:endParaRPr/>
          </a:p>
        </p:txBody>
      </p:sp>
      <p:cxnSp>
        <p:nvCxnSpPr>
          <p:cNvPr id="200" name="Google Shape;200;p33"/>
          <p:cNvCxnSpPr/>
          <p:nvPr/>
        </p:nvCxnSpPr>
        <p:spPr>
          <a:xfrm>
            <a:off x="4314825" y="2328863"/>
            <a:ext cx="3157538" cy="3014662"/>
          </a:xfrm>
          <a:prstGeom prst="straightConnector1">
            <a:avLst/>
          </a:prstGeom>
          <a:noFill/>
          <a:ln w="12700" cap="rnd" cmpd="sng">
            <a:solidFill>
              <a:schemeClr val="dk1"/>
            </a:solidFill>
            <a:prstDash val="solid"/>
            <a:round/>
            <a:headEnd type="none" w="sm" len="sm"/>
            <a:tailEnd type="none" w="sm" len="sm"/>
          </a:ln>
        </p:spPr>
      </p:cxnSp>
      <p:sp>
        <p:nvSpPr>
          <p:cNvPr id="201" name="Google Shape;201;p33"/>
          <p:cNvSpPr/>
          <p:nvPr/>
        </p:nvSpPr>
        <p:spPr>
          <a:xfrm>
            <a:off x="4261247" y="3957994"/>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2" name="Google Shape;202;p33"/>
          <p:cNvSpPr/>
          <p:nvPr/>
        </p:nvSpPr>
        <p:spPr>
          <a:xfrm>
            <a:off x="4413647" y="4110394"/>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3" name="Google Shape;203;p33"/>
          <p:cNvSpPr/>
          <p:nvPr/>
        </p:nvSpPr>
        <p:spPr>
          <a:xfrm>
            <a:off x="4266606" y="4266737"/>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4" name="Google Shape;204;p33"/>
          <p:cNvSpPr/>
          <p:nvPr/>
        </p:nvSpPr>
        <p:spPr>
          <a:xfrm>
            <a:off x="4413647" y="4777046"/>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5" name="Google Shape;205;p33"/>
          <p:cNvSpPr/>
          <p:nvPr/>
        </p:nvSpPr>
        <p:spPr>
          <a:xfrm>
            <a:off x="4827984" y="4204944"/>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6" name="Google Shape;206;p33"/>
          <p:cNvSpPr/>
          <p:nvPr/>
        </p:nvSpPr>
        <p:spPr>
          <a:xfrm>
            <a:off x="5028011" y="4411886"/>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7" name="Google Shape;207;p33"/>
          <p:cNvSpPr/>
          <p:nvPr/>
        </p:nvSpPr>
        <p:spPr>
          <a:xfrm>
            <a:off x="5088137" y="4015279"/>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8" name="Google Shape;208;p33"/>
          <p:cNvSpPr/>
          <p:nvPr/>
        </p:nvSpPr>
        <p:spPr>
          <a:xfrm>
            <a:off x="5594747" y="4738985"/>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9" name="Google Shape;209;p33"/>
          <p:cNvSpPr/>
          <p:nvPr/>
        </p:nvSpPr>
        <p:spPr>
          <a:xfrm>
            <a:off x="5247083" y="4611663"/>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0" name="Google Shape;210;p33"/>
          <p:cNvSpPr/>
          <p:nvPr/>
        </p:nvSpPr>
        <p:spPr>
          <a:xfrm>
            <a:off x="4810125" y="3525262"/>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1" name="Google Shape;211;p33"/>
          <p:cNvSpPr/>
          <p:nvPr/>
        </p:nvSpPr>
        <p:spPr>
          <a:xfrm>
            <a:off x="5413772" y="4350093"/>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2" name="Google Shape;212;p33"/>
          <p:cNvSpPr/>
          <p:nvPr/>
        </p:nvSpPr>
        <p:spPr>
          <a:xfrm>
            <a:off x="6156722" y="5245688"/>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3" name="Google Shape;213;p33"/>
          <p:cNvSpPr/>
          <p:nvPr/>
        </p:nvSpPr>
        <p:spPr>
          <a:xfrm>
            <a:off x="4566047" y="4262794"/>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4" name="Google Shape;214;p33"/>
          <p:cNvSpPr/>
          <p:nvPr/>
        </p:nvSpPr>
        <p:spPr>
          <a:xfrm>
            <a:off x="4718447" y="4415194"/>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5" name="Google Shape;215;p33"/>
          <p:cNvSpPr/>
          <p:nvPr/>
        </p:nvSpPr>
        <p:spPr>
          <a:xfrm>
            <a:off x="4532707" y="4488076"/>
            <a:ext cx="107156" cy="123587"/>
          </a:xfrm>
          <a:prstGeom prst="ellipse">
            <a:avLst/>
          </a:prstGeom>
          <a:solidFill>
            <a:srgbClr val="C00000"/>
          </a:solidFill>
          <a:ln w="2222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6" name="Google Shape;216;p33"/>
          <p:cNvSpPr/>
          <p:nvPr/>
        </p:nvSpPr>
        <p:spPr>
          <a:xfrm>
            <a:off x="5855494" y="3177384"/>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7" name="Google Shape;217;p33"/>
          <p:cNvSpPr/>
          <p:nvPr/>
        </p:nvSpPr>
        <p:spPr>
          <a:xfrm>
            <a:off x="6486525" y="3679436"/>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8" name="Google Shape;218;p33"/>
          <p:cNvSpPr/>
          <p:nvPr/>
        </p:nvSpPr>
        <p:spPr>
          <a:xfrm>
            <a:off x="6486525" y="3178758"/>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9" name="Google Shape;219;p33"/>
          <p:cNvSpPr/>
          <p:nvPr/>
        </p:nvSpPr>
        <p:spPr>
          <a:xfrm>
            <a:off x="6632376" y="3026164"/>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0" name="Google Shape;220;p33"/>
          <p:cNvSpPr/>
          <p:nvPr/>
        </p:nvSpPr>
        <p:spPr>
          <a:xfrm>
            <a:off x="6999683" y="3648849"/>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1" name="Google Shape;221;p33"/>
          <p:cNvSpPr/>
          <p:nvPr/>
        </p:nvSpPr>
        <p:spPr>
          <a:xfrm>
            <a:off x="6735960" y="3148713"/>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2" name="Google Shape;222;p33"/>
          <p:cNvSpPr/>
          <p:nvPr/>
        </p:nvSpPr>
        <p:spPr>
          <a:xfrm>
            <a:off x="7231857" y="3507665"/>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3" name="Google Shape;223;p33"/>
          <p:cNvSpPr/>
          <p:nvPr/>
        </p:nvSpPr>
        <p:spPr>
          <a:xfrm>
            <a:off x="7071122" y="2871359"/>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4" name="Google Shape;224;p33"/>
          <p:cNvSpPr/>
          <p:nvPr/>
        </p:nvSpPr>
        <p:spPr>
          <a:xfrm>
            <a:off x="5973988" y="2351340"/>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5" name="Google Shape;225;p33"/>
          <p:cNvSpPr/>
          <p:nvPr/>
        </p:nvSpPr>
        <p:spPr>
          <a:xfrm>
            <a:off x="7461051" y="2910292"/>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6" name="Google Shape;226;p33"/>
          <p:cNvSpPr/>
          <p:nvPr/>
        </p:nvSpPr>
        <p:spPr>
          <a:xfrm>
            <a:off x="6943725" y="2583192"/>
            <a:ext cx="120253" cy="100013"/>
          </a:xfrm>
          <a:prstGeom prst="rect">
            <a:avLst/>
          </a:prstGeom>
          <a:solidFill>
            <a:srgbClr val="0070C0"/>
          </a:solidFill>
          <a:ln w="22225"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cxnSp>
        <p:nvCxnSpPr>
          <p:cNvPr id="227" name="Google Shape;227;p33"/>
          <p:cNvCxnSpPr/>
          <p:nvPr/>
        </p:nvCxnSpPr>
        <p:spPr>
          <a:xfrm rot="10800000" flipH="1">
            <a:off x="6834188" y="4673457"/>
            <a:ext cx="626863" cy="748649"/>
          </a:xfrm>
          <a:prstGeom prst="straightConnector1">
            <a:avLst/>
          </a:prstGeom>
          <a:noFill/>
          <a:ln w="12700" cap="rnd" cmpd="sng">
            <a:solidFill>
              <a:srgbClr val="942B0D"/>
            </a:solidFill>
            <a:prstDash val="solid"/>
            <a:round/>
            <a:headEnd type="triangle" w="med" len="med"/>
            <a:tailEnd type="triangle" w="med" len="med"/>
          </a:ln>
        </p:spPr>
      </p:cxnSp>
      <p:cxnSp>
        <p:nvCxnSpPr>
          <p:cNvPr id="228" name="Google Shape;228;p33"/>
          <p:cNvCxnSpPr/>
          <p:nvPr/>
        </p:nvCxnSpPr>
        <p:spPr>
          <a:xfrm>
            <a:off x="4086330" y="2837196"/>
            <a:ext cx="2926776" cy="2709299"/>
          </a:xfrm>
          <a:prstGeom prst="straightConnector1">
            <a:avLst/>
          </a:prstGeom>
          <a:noFill/>
          <a:ln w="19050" cap="flat" cmpd="sng">
            <a:solidFill>
              <a:schemeClr val="accent4"/>
            </a:solidFill>
            <a:prstDash val="dash"/>
            <a:round/>
            <a:headEnd type="none" w="sm" len="sm"/>
            <a:tailEnd type="none" w="sm" len="sm"/>
          </a:ln>
        </p:spPr>
      </p:cxnSp>
      <p:cxnSp>
        <p:nvCxnSpPr>
          <p:cNvPr id="229" name="Google Shape;229;p33"/>
          <p:cNvCxnSpPr/>
          <p:nvPr/>
        </p:nvCxnSpPr>
        <p:spPr>
          <a:xfrm>
            <a:off x="4727646" y="2133826"/>
            <a:ext cx="2926776" cy="2709299"/>
          </a:xfrm>
          <a:prstGeom prst="straightConnector1">
            <a:avLst/>
          </a:prstGeom>
          <a:noFill/>
          <a:ln w="19050" cap="flat" cmpd="sng">
            <a:solidFill>
              <a:schemeClr val="accent4"/>
            </a:solidFill>
            <a:prstDash val="dash"/>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ILLUSTRATION</a:t>
            </a:r>
            <a:endParaRPr/>
          </a:p>
        </p:txBody>
      </p:sp>
      <p:pic>
        <p:nvPicPr>
          <p:cNvPr id="235" name="Google Shape;235;p34"/>
          <p:cNvPicPr preferRelativeResize="0"/>
          <p:nvPr/>
        </p:nvPicPr>
        <p:blipFill rotWithShape="1">
          <a:blip r:embed="rId3">
            <a:alphaModFix/>
          </a:blip>
          <a:srcRect/>
          <a:stretch/>
        </p:blipFill>
        <p:spPr>
          <a:xfrm>
            <a:off x="581192" y="1916029"/>
            <a:ext cx="4694243" cy="4362885"/>
          </a:xfrm>
          <a:prstGeom prst="rect">
            <a:avLst/>
          </a:prstGeom>
          <a:noFill/>
          <a:ln>
            <a:noFill/>
          </a:ln>
        </p:spPr>
      </p:pic>
      <p:sp>
        <p:nvSpPr>
          <p:cNvPr id="236" name="Google Shape;236;p34"/>
          <p:cNvSpPr/>
          <p:nvPr/>
        </p:nvSpPr>
        <p:spPr>
          <a:xfrm>
            <a:off x="7791436" y="-4207"/>
            <a:ext cx="4400564"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chemeClr val="dk1"/>
                </a:solidFill>
                <a:latin typeface="Arial"/>
                <a:ea typeface="Arial"/>
                <a:cs typeface="Arial"/>
                <a:sym typeface="Arial"/>
              </a:rPr>
              <a:t>[Images taken from </a:t>
            </a:r>
            <a:r>
              <a:rPr lang="en-CA" sz="1400" i="1">
                <a:solidFill>
                  <a:schemeClr val="dk1"/>
                </a:solidFill>
                <a:latin typeface="Arial"/>
                <a:ea typeface="Arial"/>
                <a:cs typeface="Arial"/>
                <a:sym typeface="Arial"/>
              </a:rPr>
              <a:t>The Elements of Statistical Learning</a:t>
            </a:r>
            <a:r>
              <a:rPr lang="en-CA"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237" name="Google Shape;237;p34"/>
          <p:cNvSpPr/>
          <p:nvPr/>
        </p:nvSpPr>
        <p:spPr>
          <a:xfrm>
            <a:off x="581192" y="5909582"/>
            <a:ext cx="286168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Arial"/>
                <a:ea typeface="Arial"/>
                <a:cs typeface="Arial"/>
                <a:sym typeface="Arial"/>
              </a:rPr>
              <a:t>Linear Regression Classifier</a:t>
            </a:r>
            <a:endParaRPr sz="1800">
              <a:solidFill>
                <a:schemeClr val="dk1"/>
              </a:solidFill>
              <a:latin typeface="Arial"/>
              <a:ea typeface="Arial"/>
              <a:cs typeface="Arial"/>
              <a:sym typeface="Arial"/>
            </a:endParaRPr>
          </a:p>
        </p:txBody>
      </p:sp>
      <p:pic>
        <p:nvPicPr>
          <p:cNvPr id="238" name="Google Shape;238;p34"/>
          <p:cNvPicPr preferRelativeResize="0"/>
          <p:nvPr/>
        </p:nvPicPr>
        <p:blipFill rotWithShape="1">
          <a:blip r:embed="rId4">
            <a:alphaModFix/>
          </a:blip>
          <a:srcRect/>
          <a:stretch/>
        </p:blipFill>
        <p:spPr>
          <a:xfrm>
            <a:off x="6975925" y="1916029"/>
            <a:ext cx="4686542" cy="4362885"/>
          </a:xfrm>
          <a:prstGeom prst="rect">
            <a:avLst/>
          </a:prstGeom>
          <a:noFill/>
          <a:ln>
            <a:noFill/>
          </a:ln>
        </p:spPr>
      </p:pic>
      <p:sp>
        <p:nvSpPr>
          <p:cNvPr id="239" name="Google Shape;239;p34"/>
          <p:cNvSpPr/>
          <p:nvPr/>
        </p:nvSpPr>
        <p:spPr>
          <a:xfrm>
            <a:off x="6975925" y="5909582"/>
            <a:ext cx="25298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Arial"/>
                <a:ea typeface="Arial"/>
                <a:cs typeface="Arial"/>
                <a:sym typeface="Arial"/>
              </a:rPr>
              <a:t>Optimal Bayes Classifier</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5"/>
          <p:cNvPicPr preferRelativeResize="0"/>
          <p:nvPr/>
        </p:nvPicPr>
        <p:blipFill rotWithShape="1">
          <a:blip r:embed="rId3">
            <a:alphaModFix/>
          </a:blip>
          <a:srcRect/>
          <a:stretch/>
        </p:blipFill>
        <p:spPr>
          <a:xfrm>
            <a:off x="7222331" y="2052987"/>
            <a:ext cx="4474731" cy="4165703"/>
          </a:xfrm>
          <a:prstGeom prst="rect">
            <a:avLst/>
          </a:prstGeom>
          <a:noFill/>
          <a:ln>
            <a:noFill/>
          </a:ln>
        </p:spPr>
      </p:pic>
      <p:pic>
        <p:nvPicPr>
          <p:cNvPr id="245" name="Google Shape;245;p35"/>
          <p:cNvPicPr preferRelativeResize="0"/>
          <p:nvPr/>
        </p:nvPicPr>
        <p:blipFill rotWithShape="1">
          <a:blip r:embed="rId4">
            <a:alphaModFix/>
          </a:blip>
          <a:srcRect/>
          <a:stretch/>
        </p:blipFill>
        <p:spPr>
          <a:xfrm>
            <a:off x="494938" y="2052987"/>
            <a:ext cx="4398433" cy="4169219"/>
          </a:xfrm>
          <a:prstGeom prst="rect">
            <a:avLst/>
          </a:prstGeom>
          <a:noFill/>
          <a:ln>
            <a:noFill/>
          </a:ln>
        </p:spPr>
      </p:pic>
      <p:sp>
        <p:nvSpPr>
          <p:cNvPr id="246" name="Google Shape;246;p3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ILLUSTRATION</a:t>
            </a:r>
            <a:endParaRPr/>
          </a:p>
        </p:txBody>
      </p:sp>
      <p:sp>
        <p:nvSpPr>
          <p:cNvPr id="247" name="Google Shape;247;p35"/>
          <p:cNvSpPr/>
          <p:nvPr/>
        </p:nvSpPr>
        <p:spPr>
          <a:xfrm>
            <a:off x="7791436" y="-4207"/>
            <a:ext cx="4400564"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chemeClr val="dk1"/>
                </a:solidFill>
                <a:latin typeface="Arial"/>
                <a:ea typeface="Arial"/>
                <a:cs typeface="Arial"/>
                <a:sym typeface="Arial"/>
              </a:rPr>
              <a:t>[Images taken from </a:t>
            </a:r>
            <a:r>
              <a:rPr lang="en-CA" sz="1400" i="1">
                <a:solidFill>
                  <a:schemeClr val="dk1"/>
                </a:solidFill>
                <a:latin typeface="Arial"/>
                <a:ea typeface="Arial"/>
                <a:cs typeface="Arial"/>
                <a:sym typeface="Arial"/>
              </a:rPr>
              <a:t>The Elements of Statistical Learning</a:t>
            </a:r>
            <a:r>
              <a:rPr lang="en-CA"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248" name="Google Shape;248;p35"/>
          <p:cNvSpPr/>
          <p:nvPr/>
        </p:nvSpPr>
        <p:spPr>
          <a:xfrm>
            <a:off x="494938" y="5852874"/>
            <a:ext cx="151676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Arial"/>
                <a:ea typeface="Arial"/>
                <a:cs typeface="Arial"/>
                <a:sym typeface="Arial"/>
              </a:rPr>
              <a:t>1NN Classifier</a:t>
            </a:r>
            <a:endParaRPr sz="1800">
              <a:solidFill>
                <a:schemeClr val="dk1"/>
              </a:solidFill>
              <a:latin typeface="Arial"/>
              <a:ea typeface="Arial"/>
              <a:cs typeface="Arial"/>
              <a:sym typeface="Arial"/>
            </a:endParaRPr>
          </a:p>
        </p:txBody>
      </p:sp>
      <p:sp>
        <p:nvSpPr>
          <p:cNvPr id="249" name="Google Shape;249;p35"/>
          <p:cNvSpPr/>
          <p:nvPr/>
        </p:nvSpPr>
        <p:spPr>
          <a:xfrm>
            <a:off x="7222331" y="5849358"/>
            <a:ext cx="16417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Arial"/>
                <a:ea typeface="Arial"/>
                <a:cs typeface="Arial"/>
                <a:sym typeface="Arial"/>
              </a:rPr>
              <a:t>15NN Classifier</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TREES</a:t>
            </a:r>
            <a:endParaRPr/>
          </a:p>
        </p:txBody>
      </p:sp>
      <p:sp>
        <p:nvSpPr>
          <p:cNvPr id="255" name="Google Shape;255;p36"/>
          <p:cNvSpPr txBox="1">
            <a:spLocks noGrp="1"/>
          </p:cNvSpPr>
          <p:nvPr>
            <p:ph type="body" idx="1"/>
          </p:nvPr>
        </p:nvSpPr>
        <p:spPr>
          <a:xfrm>
            <a:off x="581193" y="2180496"/>
            <a:ext cx="3819357" cy="414076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208"/>
              <a:buNone/>
            </a:pPr>
            <a:r>
              <a:rPr lang="en-CA"/>
              <a:t>Decision trees are perhaps the most </a:t>
            </a:r>
            <a:r>
              <a:rPr lang="en-CA" b="1"/>
              <a:t>intuitive</a:t>
            </a:r>
            <a:r>
              <a:rPr lang="en-CA"/>
              <a:t> of these methods: classification is achieved by following a path up the tree, from its </a:t>
            </a:r>
            <a:r>
              <a:rPr lang="en-CA" b="1"/>
              <a:t>root</a:t>
            </a:r>
            <a:r>
              <a:rPr lang="en-CA"/>
              <a:t>, through its </a:t>
            </a:r>
            <a:r>
              <a:rPr lang="en-CA" b="1"/>
              <a:t>branches</a:t>
            </a:r>
            <a:r>
              <a:rPr lang="en-CA"/>
              <a:t>, and ending at its </a:t>
            </a:r>
            <a:r>
              <a:rPr lang="en-CA" b="1"/>
              <a:t>leaves</a:t>
            </a:r>
            <a:r>
              <a:rPr lang="en-CA"/>
              <a:t>.</a:t>
            </a:r>
            <a:endParaRPr/>
          </a:p>
        </p:txBody>
      </p:sp>
      <p:sp>
        <p:nvSpPr>
          <p:cNvPr id="256" name="Google Shape;256;p36"/>
          <p:cNvSpPr/>
          <p:nvPr/>
        </p:nvSpPr>
        <p:spPr>
          <a:xfrm>
            <a:off x="7349109" y="0"/>
            <a:ext cx="4791696"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chemeClr val="dk1"/>
                </a:solidFill>
                <a:latin typeface="Arial"/>
                <a:ea typeface="Arial"/>
                <a:cs typeface="Arial"/>
                <a:sym typeface="Arial"/>
              </a:rPr>
              <a:t>[adapted from A. Ng, K. Soo, </a:t>
            </a:r>
            <a:r>
              <a:rPr lang="en-CA" sz="1400" i="1">
                <a:solidFill>
                  <a:schemeClr val="dk1"/>
                </a:solidFill>
                <a:latin typeface="Arial"/>
                <a:ea typeface="Arial"/>
                <a:cs typeface="Arial"/>
                <a:sym typeface="Arial"/>
              </a:rPr>
              <a:t>Numsense!</a:t>
            </a:r>
            <a:r>
              <a:rPr lang="en-CA" sz="1400">
                <a:solidFill>
                  <a:schemeClr val="dk1"/>
                </a:solidFill>
                <a:latin typeface="Arial"/>
                <a:ea typeface="Arial"/>
                <a:cs typeface="Arial"/>
                <a:sym typeface="Arial"/>
              </a:rPr>
              <a:t>, Surviving a Disaster]</a:t>
            </a:r>
            <a:endParaRPr sz="1400">
              <a:solidFill>
                <a:schemeClr val="dk1"/>
              </a:solidFill>
              <a:latin typeface="Arial"/>
              <a:ea typeface="Arial"/>
              <a:cs typeface="Arial"/>
              <a:sym typeface="Arial"/>
            </a:endParaRPr>
          </a:p>
        </p:txBody>
      </p:sp>
      <p:pic>
        <p:nvPicPr>
          <p:cNvPr id="257" name="Google Shape;257;p36"/>
          <p:cNvPicPr preferRelativeResize="0"/>
          <p:nvPr/>
        </p:nvPicPr>
        <p:blipFill rotWithShape="1">
          <a:blip r:embed="rId3">
            <a:alphaModFix/>
          </a:blip>
          <a:srcRect/>
          <a:stretch/>
        </p:blipFill>
        <p:spPr>
          <a:xfrm>
            <a:off x="5285699" y="2301778"/>
            <a:ext cx="6644082" cy="36929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TREES</a:t>
            </a:r>
            <a:endParaRPr sz="2400"/>
          </a:p>
        </p:txBody>
      </p:sp>
      <p:sp>
        <p:nvSpPr>
          <p:cNvPr id="263" name="Google Shape;263;p37"/>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To make a </a:t>
            </a:r>
            <a:r>
              <a:rPr lang="en-CA" b="1"/>
              <a:t>prediction</a:t>
            </a:r>
            <a:r>
              <a:rPr lang="en-CA"/>
              <a:t> for a new instance, follow the path down the tree, reading the prediction directly once a leaf is reached. </a:t>
            </a:r>
            <a:endParaRPr/>
          </a:p>
          <a:p>
            <a:pPr marL="0" lvl="0" indent="0" algn="just" rtl="0">
              <a:lnSpc>
                <a:spcPct val="100000"/>
              </a:lnSpc>
              <a:spcBef>
                <a:spcPts val="700"/>
              </a:spcBef>
              <a:spcAft>
                <a:spcPts val="0"/>
              </a:spcAft>
              <a:buSzPts val="460"/>
              <a:buNone/>
            </a:pPr>
            <a:endParaRPr sz="500"/>
          </a:p>
          <a:p>
            <a:pPr marL="0" lvl="0" indent="0" algn="just" rtl="0">
              <a:lnSpc>
                <a:spcPct val="100000"/>
              </a:lnSpc>
              <a:spcBef>
                <a:spcPts val="1080"/>
              </a:spcBef>
              <a:spcAft>
                <a:spcPts val="0"/>
              </a:spcAft>
              <a:buSzPts val="2208"/>
              <a:buNone/>
            </a:pPr>
            <a:r>
              <a:rPr lang="en-CA"/>
              <a:t>Creating the tree and traversing it might be </a:t>
            </a:r>
            <a:r>
              <a:rPr lang="en-CA" b="1"/>
              <a:t>time-consuming</a:t>
            </a:r>
            <a:r>
              <a:rPr lang="en-CA"/>
              <a:t> if there are too many variables.</a:t>
            </a:r>
            <a:endParaRPr/>
          </a:p>
          <a:p>
            <a:pPr marL="0" lvl="0" indent="0" algn="just" rtl="0">
              <a:lnSpc>
                <a:spcPct val="100000"/>
              </a:lnSpc>
              <a:spcBef>
                <a:spcPts val="700"/>
              </a:spcBef>
              <a:spcAft>
                <a:spcPts val="0"/>
              </a:spcAft>
              <a:buSzPts val="460"/>
              <a:buNone/>
            </a:pPr>
            <a:endParaRPr sz="500"/>
          </a:p>
          <a:p>
            <a:pPr marL="0" lvl="0" indent="0" algn="just" rtl="0">
              <a:lnSpc>
                <a:spcPct val="100000"/>
              </a:lnSpc>
              <a:spcBef>
                <a:spcPts val="1080"/>
              </a:spcBef>
              <a:spcAft>
                <a:spcPts val="0"/>
              </a:spcAft>
              <a:buSzPts val="2208"/>
              <a:buNone/>
            </a:pPr>
            <a:r>
              <a:rPr lang="en-CA"/>
              <a:t>Prediction accuracy can be a concern in trees whose growth is </a:t>
            </a:r>
            <a:r>
              <a:rPr lang="en-CA" b="1"/>
              <a:t>unchecked</a:t>
            </a:r>
            <a:r>
              <a:rPr lang="en-CA"/>
              <a:t>. In practice, the criterion of </a:t>
            </a:r>
            <a:r>
              <a:rPr lang="en-CA" b="1"/>
              <a:t>purity</a:t>
            </a:r>
            <a:r>
              <a:rPr lang="en-CA"/>
              <a:t> at the leaf-level is linked to bad prediction rates for new instances.</a:t>
            </a:r>
            <a:endParaRPr/>
          </a:p>
          <a:p>
            <a:pPr marL="630000" lvl="1" indent="-306000" algn="just" rtl="0">
              <a:lnSpc>
                <a:spcPct val="100000"/>
              </a:lnSpc>
              <a:spcBef>
                <a:spcPts val="1000"/>
              </a:spcBef>
              <a:spcAft>
                <a:spcPts val="0"/>
              </a:spcAft>
              <a:buSzPts val="1840"/>
              <a:buChar char="◼"/>
            </a:pPr>
            <a:r>
              <a:rPr lang="en-CA"/>
              <a:t>other criteria are often used to prune trees, which may lead to </a:t>
            </a:r>
            <a:r>
              <a:rPr lang="en-CA" b="1"/>
              <a:t>impure</a:t>
            </a:r>
            <a:r>
              <a:rPr lang="en-CA"/>
              <a:t> leaves (i.e. with non-trivial entropy).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500"/>
                                        <p:tgtEl>
                                          <p:spTgt spid="2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3">
                                            <p:txEl>
                                              <p:pRg st="1" end="1"/>
                                            </p:txEl>
                                          </p:spTgt>
                                        </p:tgtEl>
                                        <p:attrNameLst>
                                          <p:attrName>style.visibility</p:attrName>
                                        </p:attrNameLst>
                                      </p:cBhvr>
                                      <p:to>
                                        <p:strVal val="visible"/>
                                      </p:to>
                                    </p:set>
                                    <p:animEffect transition="in" filter="fade">
                                      <p:cBhvr>
                                        <p:cTn id="10" dur="500"/>
                                        <p:tgtEl>
                                          <p:spTgt spid="26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xEl>
                                              <p:pRg st="2" end="2"/>
                                            </p:txEl>
                                          </p:spTgt>
                                        </p:tgtEl>
                                        <p:attrNameLst>
                                          <p:attrName>style.visibility</p:attrName>
                                        </p:attrNameLst>
                                      </p:cBhvr>
                                      <p:to>
                                        <p:strVal val="visible"/>
                                      </p:to>
                                    </p:set>
                                    <p:animEffect transition="in" filter="fade">
                                      <p:cBhvr>
                                        <p:cTn id="13" dur="500"/>
                                        <p:tgtEl>
                                          <p:spTgt spid="26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63">
                                            <p:txEl>
                                              <p:pRg st="3" end="3"/>
                                            </p:txEl>
                                          </p:spTgt>
                                        </p:tgtEl>
                                        <p:attrNameLst>
                                          <p:attrName>style.visibility</p:attrName>
                                        </p:attrNameLst>
                                      </p:cBhvr>
                                      <p:to>
                                        <p:strVal val="visible"/>
                                      </p:to>
                                    </p:set>
                                    <p:animEffect transition="in" filter="fade">
                                      <p:cBhvr>
                                        <p:cTn id="16" dur="500"/>
                                        <p:tgtEl>
                                          <p:spTgt spid="26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63">
                                            <p:txEl>
                                              <p:pRg st="4" end="4"/>
                                            </p:txEl>
                                          </p:spTgt>
                                        </p:tgtEl>
                                        <p:attrNameLst>
                                          <p:attrName>style.visibility</p:attrName>
                                        </p:attrNameLst>
                                      </p:cBhvr>
                                      <p:to>
                                        <p:strVal val="visible"/>
                                      </p:to>
                                    </p:set>
                                    <p:animEffect transition="in" filter="fade">
                                      <p:cBhvr>
                                        <p:cTn id="19" dur="500"/>
                                        <p:tgtEl>
                                          <p:spTgt spid="26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63">
                                            <p:txEl>
                                              <p:pRg st="5" end="5"/>
                                            </p:txEl>
                                          </p:spTgt>
                                        </p:tgtEl>
                                        <p:attrNameLst>
                                          <p:attrName>style.visibility</p:attrName>
                                        </p:attrNameLst>
                                      </p:cBhvr>
                                      <p:to>
                                        <p:strVal val="visible"/>
                                      </p:to>
                                    </p:set>
                                    <p:animEffect transition="in" filter="fade">
                                      <p:cBhvr>
                                        <p:cTn id="22" dur="500"/>
                                        <p:tgtEl>
                                          <p:spTgt spid="2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 ALGORITHM (ID3)</a:t>
            </a:r>
            <a:endParaRPr sz="2400"/>
          </a:p>
        </p:txBody>
      </p:sp>
      <p:sp>
        <p:nvSpPr>
          <p:cNvPr id="269" name="Google Shape;269;p38"/>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b="1">
                <a:latin typeface="Helvetica Neue"/>
                <a:ea typeface="Helvetica Neue"/>
                <a:cs typeface="Helvetica Neue"/>
                <a:sym typeface="Helvetica Neue"/>
              </a:rPr>
              <a:t>Task:</a:t>
            </a:r>
            <a:r>
              <a:rPr lang="en-CA"/>
              <a:t> grow a decision tree using a training set (a subset of the data for which the correct classification of the target is known).</a:t>
            </a:r>
            <a:endParaRPr/>
          </a:p>
          <a:p>
            <a:pPr marL="0" lvl="0" indent="0" algn="l" rtl="0">
              <a:lnSpc>
                <a:spcPct val="100000"/>
              </a:lnSpc>
              <a:spcBef>
                <a:spcPts val="800"/>
              </a:spcBef>
              <a:spcAft>
                <a:spcPts val="0"/>
              </a:spcAft>
              <a:buSzPts val="920"/>
              <a:buNone/>
            </a:pPr>
            <a:endParaRPr sz="1000" b="1"/>
          </a:p>
          <a:p>
            <a:pPr marL="0" lvl="0" indent="0" algn="l" rtl="0">
              <a:lnSpc>
                <a:spcPct val="100000"/>
              </a:lnSpc>
              <a:spcBef>
                <a:spcPts val="1080"/>
              </a:spcBef>
              <a:spcAft>
                <a:spcPts val="0"/>
              </a:spcAft>
              <a:buSzPts val="2208"/>
              <a:buNone/>
            </a:pPr>
            <a:r>
              <a:rPr lang="en-CA" b="1">
                <a:latin typeface="Helvetica Neue"/>
                <a:ea typeface="Helvetica Neue"/>
                <a:cs typeface="Helvetica Neue"/>
                <a:sym typeface="Helvetica Neue"/>
              </a:rPr>
              <a:t>Overview:</a:t>
            </a:r>
            <a:endParaRPr/>
          </a:p>
          <a:p>
            <a:pPr marL="515937" lvl="1" indent="-342900" algn="l" rtl="0">
              <a:lnSpc>
                <a:spcPct val="100000"/>
              </a:lnSpc>
              <a:spcBef>
                <a:spcPts val="1000"/>
              </a:spcBef>
              <a:spcAft>
                <a:spcPts val="0"/>
              </a:spcAft>
              <a:buSzPts val="2000"/>
              <a:buFont typeface="Gill Sans"/>
              <a:buAutoNum type="arabicPeriod"/>
            </a:pPr>
            <a:r>
              <a:rPr lang="en-CA"/>
              <a:t>Split the training data (</a:t>
            </a:r>
            <a:r>
              <a:rPr lang="en-CA" b="1">
                <a:latin typeface="Helvetica Neue"/>
                <a:ea typeface="Helvetica Neue"/>
                <a:cs typeface="Helvetica Neue"/>
                <a:sym typeface="Helvetica Neue"/>
              </a:rPr>
              <a:t>parent</a:t>
            </a:r>
            <a:r>
              <a:rPr lang="en-CA"/>
              <a:t>) set into (</a:t>
            </a:r>
            <a:r>
              <a:rPr lang="en-CA" b="1">
                <a:latin typeface="Helvetica Neue"/>
                <a:ea typeface="Helvetica Neue"/>
                <a:cs typeface="Helvetica Neue"/>
                <a:sym typeface="Helvetica Neue"/>
              </a:rPr>
              <a:t>children</a:t>
            </a:r>
            <a:r>
              <a:rPr lang="en-CA"/>
              <a:t>) subsets, using the different levels of a particular attribute</a:t>
            </a:r>
            <a:endParaRPr sz="1000"/>
          </a:p>
          <a:p>
            <a:pPr marL="515937" lvl="1" indent="-342900" algn="l" rtl="0">
              <a:lnSpc>
                <a:spcPct val="100000"/>
              </a:lnSpc>
              <a:spcBef>
                <a:spcPts val="1000"/>
              </a:spcBef>
              <a:spcAft>
                <a:spcPts val="0"/>
              </a:spcAft>
              <a:buSzPts val="2000"/>
              <a:buFont typeface="Gill Sans"/>
              <a:buAutoNum type="arabicPeriod"/>
            </a:pPr>
            <a:r>
              <a:rPr lang="en-CA"/>
              <a:t>Compute the </a:t>
            </a:r>
            <a:r>
              <a:rPr lang="en-CA" b="1">
                <a:latin typeface="Helvetica Neue"/>
                <a:ea typeface="Helvetica Neue"/>
                <a:cs typeface="Helvetica Neue"/>
                <a:sym typeface="Helvetica Neue"/>
              </a:rPr>
              <a:t>information gain</a:t>
            </a:r>
            <a:r>
              <a:rPr lang="en-CA"/>
              <a:t> for each subset</a:t>
            </a:r>
            <a:endParaRPr sz="1000"/>
          </a:p>
          <a:p>
            <a:pPr marL="515937" lvl="1" indent="-342900" algn="l" rtl="0">
              <a:lnSpc>
                <a:spcPct val="100000"/>
              </a:lnSpc>
              <a:spcBef>
                <a:spcPts val="1000"/>
              </a:spcBef>
              <a:spcAft>
                <a:spcPts val="0"/>
              </a:spcAft>
              <a:buSzPts val="2000"/>
              <a:buFont typeface="Gill Sans"/>
              <a:buAutoNum type="arabicPeriod"/>
            </a:pPr>
            <a:r>
              <a:rPr lang="en-CA"/>
              <a:t>Select the </a:t>
            </a:r>
            <a:r>
              <a:rPr lang="en-CA" b="1">
                <a:latin typeface="Helvetica Neue"/>
                <a:ea typeface="Helvetica Neue"/>
                <a:cs typeface="Helvetica Neue"/>
                <a:sym typeface="Helvetica Neue"/>
              </a:rPr>
              <a:t>most advantageous</a:t>
            </a:r>
            <a:r>
              <a:rPr lang="en-CA"/>
              <a:t> split</a:t>
            </a:r>
            <a:endParaRPr sz="1000"/>
          </a:p>
          <a:p>
            <a:pPr marL="515937" lvl="1" indent="-342900" algn="l" rtl="0">
              <a:lnSpc>
                <a:spcPct val="100000"/>
              </a:lnSpc>
              <a:spcBef>
                <a:spcPts val="1000"/>
              </a:spcBef>
              <a:spcAft>
                <a:spcPts val="0"/>
              </a:spcAft>
              <a:buSzPts val="2000"/>
              <a:buFont typeface="Gill Sans"/>
              <a:buAutoNum type="arabicPeriod"/>
            </a:pPr>
            <a:r>
              <a:rPr lang="en-CA"/>
              <a:t>Repeat for each node until some </a:t>
            </a:r>
            <a:r>
              <a:rPr lang="en-CA" b="1">
                <a:latin typeface="Helvetica Neue"/>
                <a:ea typeface="Helvetica Neue"/>
                <a:cs typeface="Helvetica Neue"/>
                <a:sym typeface="Helvetica Neue"/>
              </a:rPr>
              <a:t>leaf</a:t>
            </a:r>
            <a:r>
              <a:rPr lang="en-CA"/>
              <a:t> criterion is met (each item in the leaf has the same classification?)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CASE STUDY: MINNESOTA TAX AUDIT</a:t>
            </a:r>
            <a:endParaRPr/>
          </a:p>
        </p:txBody>
      </p:sp>
      <p:sp>
        <p:nvSpPr>
          <p:cNvPr id="69" name="Google Shape;69;p12"/>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
        <p:nvSpPr>
          <p:cNvPr id="70" name="Google Shape;70;p12"/>
          <p:cNvSpPr/>
          <p:nvPr/>
        </p:nvSpPr>
        <p:spPr>
          <a:xfrm>
            <a:off x="574843" y="5320567"/>
            <a:ext cx="11029614" cy="8002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0" i="0" u="none" strike="noStrike" cap="none">
                <a:solidFill>
                  <a:schemeClr val="lt1"/>
                </a:solidFill>
                <a:latin typeface="Arial"/>
                <a:ea typeface="Arial"/>
                <a:cs typeface="Arial"/>
                <a:sym typeface="Arial"/>
              </a:rPr>
              <a:t>Data mining based tax audit selection: a case study of a pilot project at the Minnesota Department of Revenue</a:t>
            </a: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a:p>
            <a:pPr marL="0" marR="0" lvl="0" indent="0" algn="r" rtl="0">
              <a:spcBef>
                <a:spcPts val="0"/>
              </a:spcBef>
              <a:spcAft>
                <a:spcPts val="0"/>
              </a:spcAft>
              <a:buNone/>
            </a:pPr>
            <a:r>
              <a:rPr lang="en-CA" sz="1400">
                <a:solidFill>
                  <a:schemeClr val="lt1"/>
                </a:solidFill>
                <a:latin typeface="Arial"/>
                <a:ea typeface="Arial"/>
                <a:cs typeface="Arial"/>
                <a:sym typeface="Arial"/>
              </a:rPr>
              <a:t>(Hsu, W., Pathak, N., Srivatsava, J., Tschida, Bjorklund, E. [2013], </a:t>
            </a:r>
            <a:r>
              <a:rPr lang="en-CA" sz="1400" i="1">
                <a:solidFill>
                  <a:schemeClr val="lt1"/>
                </a:solidFill>
                <a:latin typeface="Arial"/>
                <a:ea typeface="Arial"/>
                <a:cs typeface="Arial"/>
                <a:sym typeface="Arial"/>
              </a:rPr>
              <a:t>Real Word Data Mining Applications</a:t>
            </a:r>
            <a:r>
              <a:rPr lang="en-CA" sz="1400">
                <a:solidFill>
                  <a:schemeClr val="lt1"/>
                </a:solidFill>
                <a:latin typeface="Arial"/>
                <a:ea typeface="Arial"/>
                <a:cs typeface="Arial"/>
                <a:sym typeface="Arial"/>
              </a:rPr>
              <a:t>, </a:t>
            </a:r>
            <a:r>
              <a:rPr lang="en-CA" sz="1400" i="1">
                <a:solidFill>
                  <a:schemeClr val="lt1"/>
                </a:solidFill>
                <a:latin typeface="Arial"/>
                <a:ea typeface="Arial"/>
                <a:cs typeface="Arial"/>
                <a:sym typeface="Arial"/>
              </a:rPr>
              <a:t>Annals of Information Systems,</a:t>
            </a:r>
            <a:r>
              <a:rPr lang="en-CA" sz="1400">
                <a:solidFill>
                  <a:schemeClr val="lt1"/>
                </a:solidFill>
                <a:latin typeface="Arial"/>
                <a:ea typeface="Arial"/>
                <a:cs typeface="Arial"/>
                <a:sym typeface="Arial"/>
              </a:rPr>
              <a:t> v.17, Springer</a:t>
            </a:r>
            <a:r>
              <a:rPr lang="en-CA" sz="1800">
                <a:solidFill>
                  <a:schemeClr val="lt1"/>
                </a:solidFill>
                <a:latin typeface="Arial"/>
                <a:ea typeface="Arial"/>
                <a:cs typeface="Arial"/>
                <a:sym typeface="Arial"/>
              </a:rPr>
              <a:t>)</a:t>
            </a:r>
            <a:r>
              <a:rPr lang="en-CA" sz="1800" i="1">
                <a:solidFill>
                  <a:schemeClr val="lt1"/>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body" idx="4294967295"/>
          </p:nvPr>
        </p:nvSpPr>
        <p:spPr>
          <a:xfrm>
            <a:off x="7003257" y="1604169"/>
            <a:ext cx="5110162" cy="4351338"/>
          </a:xfrm>
          <a:prstGeom prst="rect">
            <a:avLst/>
          </a:prstGeom>
          <a:blipFill rotWithShape="1">
            <a:blip r:embed="rId3">
              <a:alphaModFix/>
            </a:blip>
            <a:stretch>
              <a:fillRect t="-16276"/>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pic>
        <p:nvPicPr>
          <p:cNvPr id="275" name="Google Shape;275;p39"/>
          <p:cNvPicPr preferRelativeResize="0"/>
          <p:nvPr/>
        </p:nvPicPr>
        <p:blipFill rotWithShape="1">
          <a:blip r:embed="rId4">
            <a:alphaModFix/>
          </a:blip>
          <a:srcRect/>
          <a:stretch/>
        </p:blipFill>
        <p:spPr>
          <a:xfrm>
            <a:off x="315685" y="340428"/>
            <a:ext cx="6104972" cy="6003222"/>
          </a:xfrm>
          <a:prstGeom prst="rect">
            <a:avLst/>
          </a:prstGeom>
          <a:noFill/>
          <a:ln>
            <a:noFill/>
          </a:ln>
        </p:spPr>
      </p:pic>
      <p:sp>
        <p:nvSpPr>
          <p:cNvPr id="276" name="Google Shape;276;p39"/>
          <p:cNvSpPr txBox="1"/>
          <p:nvPr/>
        </p:nvSpPr>
        <p:spPr>
          <a:xfrm>
            <a:off x="2471927" y="0"/>
            <a:ext cx="9720073" cy="314552"/>
          </a:xfrm>
          <a:prstGeom prst="rect">
            <a:avLst/>
          </a:prstGeom>
          <a:noFill/>
          <a:ln>
            <a:noFill/>
          </a:ln>
        </p:spPr>
        <p:txBody>
          <a:bodyPr spcFirstLastPara="1" wrap="square" lIns="91425" tIns="45700" rIns="91425" bIns="45700" anchor="t" anchorCtr="0">
            <a:noAutofit/>
          </a:bodyPr>
          <a:lstStyle/>
          <a:p>
            <a:pPr marL="173037" marR="0" lvl="1" indent="0" algn="r" rtl="0">
              <a:lnSpc>
                <a:spcPct val="90000"/>
              </a:lnSpc>
              <a:spcBef>
                <a:spcPts val="0"/>
              </a:spcBef>
              <a:spcAft>
                <a:spcPts val="0"/>
              </a:spcAft>
              <a:buClr>
                <a:schemeClr val="dk1"/>
              </a:buClr>
              <a:buSzPts val="1400"/>
              <a:buFont typeface="Noto Sans Symbols"/>
              <a:buNone/>
            </a:pPr>
            <a:r>
              <a:rPr lang="en-CA" sz="1400" b="0" i="0" u="none" strike="noStrike" cap="none">
                <a:solidFill>
                  <a:schemeClr val="dk1"/>
                </a:solidFill>
                <a:latin typeface="Arial"/>
                <a:ea typeface="Arial"/>
                <a:cs typeface="Arial"/>
                <a:sym typeface="Arial"/>
              </a:rPr>
              <a:t>[Provost &amp; Fawcett, </a:t>
            </a:r>
            <a:r>
              <a:rPr lang="en-CA" sz="1400" b="0" i="1" u="none" strike="noStrike" cap="none">
                <a:solidFill>
                  <a:schemeClr val="dk1"/>
                </a:solidFill>
                <a:latin typeface="Arial"/>
                <a:ea typeface="Arial"/>
                <a:cs typeface="Arial"/>
                <a:sym typeface="Arial"/>
              </a:rPr>
              <a:t>Data Science for Business</a:t>
            </a:r>
            <a:r>
              <a:rPr lang="en-CA" sz="1400" b="0" i="0" u="none" strike="noStrike" cap="none">
                <a:solidFill>
                  <a:schemeClr val="dk1"/>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body" idx="4294967295"/>
          </p:nvPr>
        </p:nvSpPr>
        <p:spPr>
          <a:xfrm>
            <a:off x="6705599" y="1756454"/>
            <a:ext cx="6096000" cy="4351338"/>
          </a:xfrm>
          <a:prstGeom prst="rect">
            <a:avLst/>
          </a:prstGeom>
          <a:blipFill rotWithShape="1">
            <a:blip r:embed="rId3">
              <a:alphaModFix/>
            </a:blip>
            <a:stretch>
              <a:fillRect l="-206" t="-23255"/>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pic>
        <p:nvPicPr>
          <p:cNvPr id="282" name="Google Shape;282;p40"/>
          <p:cNvPicPr preferRelativeResize="0"/>
          <p:nvPr/>
        </p:nvPicPr>
        <p:blipFill rotWithShape="1">
          <a:blip r:embed="rId4">
            <a:alphaModFix/>
          </a:blip>
          <a:srcRect/>
          <a:stretch/>
        </p:blipFill>
        <p:spPr>
          <a:xfrm>
            <a:off x="315684" y="856480"/>
            <a:ext cx="6389915" cy="5251312"/>
          </a:xfrm>
          <a:prstGeom prst="rect">
            <a:avLst/>
          </a:prstGeom>
          <a:noFill/>
          <a:ln>
            <a:noFill/>
          </a:ln>
        </p:spPr>
      </p:pic>
      <p:sp>
        <p:nvSpPr>
          <p:cNvPr id="283" name="Google Shape;283;p40"/>
          <p:cNvSpPr txBox="1"/>
          <p:nvPr/>
        </p:nvSpPr>
        <p:spPr>
          <a:xfrm>
            <a:off x="2471927" y="0"/>
            <a:ext cx="9720073" cy="314552"/>
          </a:xfrm>
          <a:prstGeom prst="rect">
            <a:avLst/>
          </a:prstGeom>
          <a:noFill/>
          <a:ln>
            <a:noFill/>
          </a:ln>
        </p:spPr>
        <p:txBody>
          <a:bodyPr spcFirstLastPara="1" wrap="square" lIns="91425" tIns="45700" rIns="91425" bIns="45700" anchor="t" anchorCtr="0">
            <a:noAutofit/>
          </a:bodyPr>
          <a:lstStyle/>
          <a:p>
            <a:pPr marL="173037" marR="0" lvl="1" indent="0" algn="r" rtl="0">
              <a:lnSpc>
                <a:spcPct val="90000"/>
              </a:lnSpc>
              <a:spcBef>
                <a:spcPts val="0"/>
              </a:spcBef>
              <a:spcAft>
                <a:spcPts val="0"/>
              </a:spcAft>
              <a:buClr>
                <a:schemeClr val="dk1"/>
              </a:buClr>
              <a:buSzPts val="1400"/>
              <a:buFont typeface="Noto Sans Symbols"/>
              <a:buNone/>
            </a:pPr>
            <a:r>
              <a:rPr lang="en-CA" sz="1400" b="0" i="0" u="none" strike="noStrike" cap="none">
                <a:solidFill>
                  <a:schemeClr val="dk1"/>
                </a:solidFill>
                <a:latin typeface="Arial"/>
                <a:ea typeface="Arial"/>
                <a:cs typeface="Arial"/>
                <a:sym typeface="Arial"/>
              </a:rPr>
              <a:t>[Provost &amp; Fawcett, </a:t>
            </a:r>
            <a:r>
              <a:rPr lang="en-CA" sz="1400" b="0" i="1" u="none" strike="noStrike" cap="none">
                <a:solidFill>
                  <a:schemeClr val="dk1"/>
                </a:solidFill>
                <a:latin typeface="Arial"/>
                <a:ea typeface="Arial"/>
                <a:cs typeface="Arial"/>
                <a:sym typeface="Arial"/>
              </a:rPr>
              <a:t>Data Science for Business</a:t>
            </a:r>
            <a:r>
              <a:rPr lang="en-CA" sz="1400" b="0" i="0" u="none" strike="noStrike" cap="none">
                <a:solidFill>
                  <a:schemeClr val="dk1"/>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DISCUSSION</a:t>
            </a:r>
            <a:endParaRPr/>
          </a:p>
        </p:txBody>
      </p:sp>
      <p:sp>
        <p:nvSpPr>
          <p:cNvPr id="290" name="Google Shape;290;p4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What split is most advantageous?</a:t>
            </a:r>
            <a:endParaRPr/>
          </a:p>
          <a:p>
            <a:pPr marL="0" lvl="0" indent="0" algn="l" rtl="0">
              <a:spcBef>
                <a:spcPts val="1080"/>
              </a:spcBef>
              <a:spcAft>
                <a:spcPts val="0"/>
              </a:spcAft>
              <a:buSzPts val="2208"/>
              <a:buNone/>
            </a:pPr>
            <a:endParaRPr/>
          </a:p>
          <a:p>
            <a:pPr marL="0" lvl="0" indent="0" algn="l" rtl="0">
              <a:spcBef>
                <a:spcPts val="1080"/>
              </a:spcBef>
              <a:spcAft>
                <a:spcPts val="0"/>
              </a:spcAft>
              <a:buSzPts val="2208"/>
              <a:buNone/>
            </a:pPr>
            <a:r>
              <a:rPr lang="en-CA"/>
              <a:t>In what way does the choice of the algorithm(s) depend on the available data and data types, and on the prediction objective?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297" name="Google Shape;297;p42"/>
          <p:cNvSpPr txBox="1">
            <a:spLocks noGrp="1"/>
          </p:cNvSpPr>
          <p:nvPr>
            <p:ph type="body" idx="1"/>
          </p:nvPr>
        </p:nvSpPr>
        <p:spPr>
          <a:xfrm>
            <a:off x="581192" y="2180496"/>
            <a:ext cx="11029615" cy="4140767"/>
          </a:xfrm>
          <a:prstGeom prst="rect">
            <a:avLst/>
          </a:prstGeom>
          <a:blipFill rotWithShape="1">
            <a:blip r:embed="rId3">
              <a:alphaModFix/>
            </a:blip>
            <a:stretch>
              <a:fillRect l="-804" t="-304" r="-804" b="-2140"/>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sp>
        <p:nvSpPr>
          <p:cNvPr id="298" name="Google Shape;298;p42"/>
          <p:cNvSpPr txBox="1"/>
          <p:nvPr/>
        </p:nvSpPr>
        <p:spPr>
          <a:xfrm>
            <a:off x="2471927" y="0"/>
            <a:ext cx="9720073" cy="314552"/>
          </a:xfrm>
          <a:prstGeom prst="rect">
            <a:avLst/>
          </a:prstGeom>
          <a:noFill/>
          <a:ln>
            <a:noFill/>
          </a:ln>
        </p:spPr>
        <p:txBody>
          <a:bodyPr spcFirstLastPara="1" wrap="square" lIns="91425" tIns="45700" rIns="91425" bIns="45700" anchor="t" anchorCtr="0">
            <a:noAutofit/>
          </a:bodyPr>
          <a:lstStyle/>
          <a:p>
            <a:pPr marL="173037" marR="0" lvl="1" indent="0" algn="r" rtl="0">
              <a:lnSpc>
                <a:spcPct val="90000"/>
              </a:lnSpc>
              <a:spcBef>
                <a:spcPts val="0"/>
              </a:spcBef>
              <a:spcAft>
                <a:spcPts val="0"/>
              </a:spcAft>
              <a:buClr>
                <a:schemeClr val="dk1"/>
              </a:buClr>
              <a:buSzPts val="1400"/>
              <a:buFont typeface="Noto Sans Symbols"/>
              <a:buNone/>
            </a:pPr>
            <a:r>
              <a:rPr lang="en-CA" sz="1400" b="0" i="0" u="none" strike="noStrike" cap="none">
                <a:solidFill>
                  <a:schemeClr val="dk1"/>
                </a:solidFill>
                <a:latin typeface="Arial"/>
                <a:ea typeface="Arial"/>
                <a:cs typeface="Arial"/>
                <a:sym typeface="Arial"/>
              </a:rPr>
              <a:t>[Shmueli et al., </a:t>
            </a:r>
            <a:r>
              <a:rPr lang="en-CA" sz="1400" b="0" i="1" u="none" strike="noStrike" cap="none">
                <a:solidFill>
                  <a:schemeClr val="dk1"/>
                </a:solidFill>
                <a:latin typeface="Arial"/>
                <a:ea typeface="Arial"/>
                <a:cs typeface="Arial"/>
                <a:sym typeface="Arial"/>
              </a:rPr>
              <a:t>Data Mining for Business Analytics</a:t>
            </a:r>
            <a:r>
              <a:rPr lang="en-CA" sz="1400" b="0" i="0" u="none" strike="noStrike" cap="none">
                <a:solidFill>
                  <a:schemeClr val="dk1"/>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305" name="Google Shape;305;p43"/>
          <p:cNvSpPr txBox="1">
            <a:spLocks noGrp="1"/>
          </p:cNvSpPr>
          <p:nvPr>
            <p:ph type="body" idx="1"/>
          </p:nvPr>
        </p:nvSpPr>
        <p:spPr>
          <a:xfrm>
            <a:off x="581192" y="2180496"/>
            <a:ext cx="3147845" cy="4140767"/>
          </a:xfrm>
          <a:prstGeom prst="rect">
            <a:avLst/>
          </a:prstGeom>
          <a:blipFill rotWithShape="1">
            <a:blip r:embed="rId3">
              <a:alphaModFix/>
            </a:blip>
            <a:stretch>
              <a:fillRect l="-2810" r="-2408"/>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sp>
        <p:nvSpPr>
          <p:cNvPr id="306" name="Google Shape;306;p43"/>
          <p:cNvSpPr txBox="1"/>
          <p:nvPr/>
        </p:nvSpPr>
        <p:spPr>
          <a:xfrm>
            <a:off x="2471927" y="0"/>
            <a:ext cx="9720073" cy="314552"/>
          </a:xfrm>
          <a:prstGeom prst="rect">
            <a:avLst/>
          </a:prstGeom>
          <a:noFill/>
          <a:ln>
            <a:noFill/>
          </a:ln>
        </p:spPr>
        <p:txBody>
          <a:bodyPr spcFirstLastPara="1" wrap="square" lIns="91425" tIns="45700" rIns="91425" bIns="45700" anchor="t" anchorCtr="0">
            <a:noAutofit/>
          </a:bodyPr>
          <a:lstStyle/>
          <a:p>
            <a:pPr marL="173037" marR="0" lvl="1" indent="0" algn="r" rtl="0">
              <a:lnSpc>
                <a:spcPct val="90000"/>
              </a:lnSpc>
              <a:spcBef>
                <a:spcPts val="0"/>
              </a:spcBef>
              <a:spcAft>
                <a:spcPts val="0"/>
              </a:spcAft>
              <a:buClr>
                <a:schemeClr val="dk1"/>
              </a:buClr>
              <a:buSzPts val="1400"/>
              <a:buFont typeface="Noto Sans Symbols"/>
              <a:buNone/>
            </a:pPr>
            <a:r>
              <a:rPr lang="en-CA" sz="1400" b="0" i="0" u="none" strike="noStrike" cap="none">
                <a:solidFill>
                  <a:schemeClr val="dk1"/>
                </a:solidFill>
                <a:latin typeface="Arial"/>
                <a:ea typeface="Arial"/>
                <a:cs typeface="Arial"/>
                <a:sym typeface="Arial"/>
              </a:rPr>
              <a:t>[Shmueli et al., </a:t>
            </a:r>
            <a:r>
              <a:rPr lang="en-CA" sz="1400" b="0" i="1" u="none" strike="noStrike" cap="none">
                <a:solidFill>
                  <a:schemeClr val="dk1"/>
                </a:solidFill>
                <a:latin typeface="Arial"/>
                <a:ea typeface="Arial"/>
                <a:cs typeface="Arial"/>
                <a:sym typeface="Arial"/>
              </a:rPr>
              <a:t>Data Mining for Business Analytics</a:t>
            </a:r>
            <a:r>
              <a:rPr lang="en-CA" sz="1400" b="0" i="0" u="none" strike="noStrike" cap="none">
                <a:solidFill>
                  <a:schemeClr val="dk1"/>
                </a:solidFill>
                <a:latin typeface="Arial"/>
                <a:ea typeface="Arial"/>
                <a:cs typeface="Arial"/>
                <a:sym typeface="Arial"/>
              </a:rPr>
              <a:t>]</a:t>
            </a:r>
            <a:endParaRPr/>
          </a:p>
        </p:txBody>
      </p:sp>
      <p:pic>
        <p:nvPicPr>
          <p:cNvPr id="307" name="Google Shape;307;p43"/>
          <p:cNvPicPr preferRelativeResize="0"/>
          <p:nvPr/>
        </p:nvPicPr>
        <p:blipFill rotWithShape="1">
          <a:blip r:embed="rId4">
            <a:alphaModFix/>
          </a:blip>
          <a:srcRect/>
          <a:stretch/>
        </p:blipFill>
        <p:spPr>
          <a:xfrm>
            <a:off x="4084479" y="2530981"/>
            <a:ext cx="3408680" cy="3439795"/>
          </a:xfrm>
          <a:prstGeom prst="rect">
            <a:avLst/>
          </a:prstGeom>
          <a:noFill/>
          <a:ln>
            <a:noFill/>
          </a:ln>
        </p:spPr>
      </p:pic>
      <p:pic>
        <p:nvPicPr>
          <p:cNvPr id="308" name="Google Shape;308;p43"/>
          <p:cNvPicPr preferRelativeResize="0"/>
          <p:nvPr/>
        </p:nvPicPr>
        <p:blipFill rotWithShape="1">
          <a:blip r:embed="rId5">
            <a:alphaModFix/>
          </a:blip>
          <a:srcRect/>
          <a:stretch/>
        </p:blipFill>
        <p:spPr>
          <a:xfrm>
            <a:off x="8426283" y="2530981"/>
            <a:ext cx="3184525" cy="3439795"/>
          </a:xfrm>
          <a:prstGeom prst="rect">
            <a:avLst/>
          </a:prstGeom>
          <a:noFill/>
          <a:ln>
            <a:noFill/>
          </a:ln>
        </p:spPr>
      </p:pic>
      <p:sp>
        <p:nvSpPr>
          <p:cNvPr id="309" name="Google Shape;309;p43"/>
          <p:cNvSpPr txBox="1"/>
          <p:nvPr/>
        </p:nvSpPr>
        <p:spPr>
          <a:xfrm>
            <a:off x="5266176" y="2104356"/>
            <a:ext cx="1045285" cy="426625"/>
          </a:xfrm>
          <a:prstGeom prst="rect">
            <a:avLst/>
          </a:prstGeom>
          <a:blipFill rotWithShape="1">
            <a:blip r:embed="rId6">
              <a:alphaModFix/>
            </a:blip>
            <a:stretch>
              <a:fillRect l="-8433" t="-20586" b="-323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Gill Sans"/>
                <a:ea typeface="Gill Sans"/>
                <a:cs typeface="Gill Sans"/>
                <a:sym typeface="Gill Sans"/>
              </a:rPr>
              <a:t> </a:t>
            </a:r>
            <a:endParaRPr/>
          </a:p>
        </p:txBody>
      </p:sp>
      <p:sp>
        <p:nvSpPr>
          <p:cNvPr id="310" name="Google Shape;310;p43"/>
          <p:cNvSpPr txBox="1"/>
          <p:nvPr/>
        </p:nvSpPr>
        <p:spPr>
          <a:xfrm>
            <a:off x="9033828" y="2103560"/>
            <a:ext cx="1045285" cy="426625"/>
          </a:xfrm>
          <a:prstGeom prst="rect">
            <a:avLst/>
          </a:prstGeom>
          <a:blipFill rotWithShape="1">
            <a:blip r:embed="rId7">
              <a:alphaModFix/>
            </a:blip>
            <a:stretch>
              <a:fillRect l="-5951" t="-11762" b="-235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Gill Sans"/>
                <a:ea typeface="Gill Sans"/>
                <a:cs typeface="Gill Sans"/>
                <a:sym typeface="Gill Sans"/>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316" name="Google Shape;316;p44"/>
          <p:cNvSpPr txBox="1">
            <a:spLocks noGrp="1"/>
          </p:cNvSpPr>
          <p:nvPr>
            <p:ph type="body" idx="1"/>
          </p:nvPr>
        </p:nvSpPr>
        <p:spPr>
          <a:xfrm>
            <a:off x="581192" y="2180496"/>
            <a:ext cx="11029615" cy="4140767"/>
          </a:xfrm>
          <a:prstGeom prst="rect">
            <a:avLst/>
          </a:prstGeom>
          <a:blipFill rotWithShape="1">
            <a:blip r:embed="rId3">
              <a:alphaModFix/>
            </a:blip>
            <a:stretch>
              <a:fillRect l="-804"/>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322" name="Google Shape;322;p45"/>
          <p:cNvSpPr txBox="1">
            <a:spLocks noGrp="1"/>
          </p:cNvSpPr>
          <p:nvPr>
            <p:ph type="body" idx="1"/>
          </p:nvPr>
        </p:nvSpPr>
        <p:spPr>
          <a:xfrm>
            <a:off x="581192" y="2180496"/>
            <a:ext cx="11029615" cy="4140767"/>
          </a:xfrm>
          <a:prstGeom prst="rect">
            <a:avLst/>
          </a:prstGeom>
          <a:blipFill rotWithShape="1">
            <a:blip r:embed="rId3">
              <a:alphaModFix/>
            </a:blip>
            <a:stretch>
              <a:fillRect l="-804"/>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NOTES AND VALIDATION</a:t>
            </a:r>
            <a:endParaRPr/>
          </a:p>
        </p:txBody>
      </p:sp>
      <p:sp>
        <p:nvSpPr>
          <p:cNvPr id="328" name="Google Shape;328;p46"/>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
        <p:nvSpPr>
          <p:cNvPr id="329" name="Google Shape;329;p46"/>
          <p:cNvSpPr/>
          <p:nvPr/>
        </p:nvSpPr>
        <p:spPr>
          <a:xfrm>
            <a:off x="581192" y="5484926"/>
            <a:ext cx="11029614" cy="5539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lt1"/>
                </a:solidFill>
                <a:latin typeface="Arial"/>
                <a:ea typeface="Arial"/>
                <a:cs typeface="Arial"/>
                <a:sym typeface="Arial"/>
              </a:rPr>
              <a:t>“Random trees, and forests, and jungles, oh my!!”</a:t>
            </a:r>
            <a:endParaRPr/>
          </a:p>
          <a:p>
            <a:pPr marL="0" marR="0" lvl="0" indent="0" algn="r" rtl="0">
              <a:spcBef>
                <a:spcPts val="0"/>
              </a:spcBef>
              <a:spcAft>
                <a:spcPts val="0"/>
              </a:spcAft>
              <a:buNone/>
            </a:pPr>
            <a:r>
              <a:rPr lang="en-CA" sz="1200">
                <a:solidFill>
                  <a:schemeClr val="lt1"/>
                </a:solidFill>
                <a:latin typeface="Arial"/>
                <a:ea typeface="Arial"/>
                <a:cs typeface="Arial"/>
                <a:sym typeface="Arial"/>
              </a:rPr>
              <a:t>(unknown)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TREES STRENGTHS</a:t>
            </a:r>
            <a:endParaRPr sz="2400"/>
          </a:p>
        </p:txBody>
      </p:sp>
      <p:sp>
        <p:nvSpPr>
          <p:cNvPr id="335" name="Google Shape;335;p47"/>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White box </a:t>
            </a:r>
            <a:r>
              <a:rPr lang="en-CA"/>
              <a:t>model</a:t>
            </a:r>
            <a:endParaRPr/>
          </a:p>
          <a:p>
            <a:pPr marL="630000" lvl="1" indent="-306000" algn="l" rtl="0">
              <a:lnSpc>
                <a:spcPct val="100000"/>
              </a:lnSpc>
              <a:spcBef>
                <a:spcPts val="1000"/>
              </a:spcBef>
              <a:spcAft>
                <a:spcPts val="0"/>
              </a:spcAft>
              <a:buSzPts val="1840"/>
              <a:buChar char="◼"/>
            </a:pPr>
            <a:r>
              <a:rPr lang="en-CA"/>
              <a:t>predictions can always be explained by following the appropriate paths</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Can be used with </a:t>
            </a:r>
            <a:r>
              <a:rPr lang="en-CA" b="1"/>
              <a:t>incomplete</a:t>
            </a:r>
            <a:r>
              <a:rPr lang="en-CA"/>
              <a:t> datasets</a:t>
            </a:r>
            <a:endParaRPr/>
          </a:p>
          <a:p>
            <a:pPr marL="0" lvl="0" indent="0" algn="l" rtl="0">
              <a:lnSpc>
                <a:spcPct val="100000"/>
              </a:lnSpc>
              <a:spcBef>
                <a:spcPts val="800"/>
              </a:spcBef>
              <a:spcAft>
                <a:spcPts val="0"/>
              </a:spcAft>
              <a:buSzPts val="920"/>
              <a:buNone/>
            </a:pPr>
            <a:endParaRPr sz="1000" b="1"/>
          </a:p>
          <a:p>
            <a:pPr marL="0" lvl="0" indent="0" algn="l" rtl="0">
              <a:lnSpc>
                <a:spcPct val="100000"/>
              </a:lnSpc>
              <a:spcBef>
                <a:spcPts val="1080"/>
              </a:spcBef>
              <a:spcAft>
                <a:spcPts val="0"/>
              </a:spcAft>
              <a:buSzPts val="2208"/>
              <a:buNone/>
            </a:pPr>
            <a:r>
              <a:rPr lang="en-CA" b="1"/>
              <a:t>Built-in</a:t>
            </a:r>
            <a:r>
              <a:rPr lang="en-CA"/>
              <a:t> feature selection</a:t>
            </a:r>
            <a:endParaRPr/>
          </a:p>
          <a:p>
            <a:pPr marL="630000" lvl="1" indent="-306000" algn="l" rtl="0">
              <a:lnSpc>
                <a:spcPct val="100000"/>
              </a:lnSpc>
              <a:spcBef>
                <a:spcPts val="1000"/>
              </a:spcBef>
              <a:spcAft>
                <a:spcPts val="0"/>
              </a:spcAft>
              <a:buSzPts val="1840"/>
              <a:buChar char="◼"/>
            </a:pPr>
            <a:r>
              <a:rPr lang="en-CA"/>
              <a:t>less relevant features don’t tend to be used as splitting features</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Makes </a:t>
            </a:r>
            <a:r>
              <a:rPr lang="en-CA" b="1"/>
              <a:t>no assumption </a:t>
            </a:r>
            <a:r>
              <a:rPr lang="en-CA"/>
              <a:t>about</a:t>
            </a:r>
            <a:endParaRPr/>
          </a:p>
          <a:p>
            <a:pPr marL="630000" lvl="1" indent="-306000" algn="l" rtl="0">
              <a:lnSpc>
                <a:spcPct val="100000"/>
              </a:lnSpc>
              <a:spcBef>
                <a:spcPts val="1000"/>
              </a:spcBef>
              <a:spcAft>
                <a:spcPts val="0"/>
              </a:spcAft>
              <a:buSzPts val="1840"/>
              <a:buChar char="◼"/>
            </a:pPr>
            <a:r>
              <a:rPr lang="en-CA"/>
              <a:t>independence, constant variance, underlying distributions, co-linearity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TREES LIMITATIONS</a:t>
            </a:r>
            <a:endParaRPr sz="2400"/>
          </a:p>
        </p:txBody>
      </p:sp>
      <p:sp>
        <p:nvSpPr>
          <p:cNvPr id="341" name="Google Shape;341;p48"/>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Not as accurate </a:t>
            </a:r>
            <a:r>
              <a:rPr lang="en-CA"/>
              <a:t>as other algorithms (usually)</a:t>
            </a:r>
            <a:endParaRPr/>
          </a:p>
          <a:p>
            <a:pPr marL="0" lvl="0" indent="0" algn="l" rtl="0">
              <a:lnSpc>
                <a:spcPct val="100000"/>
              </a:lnSpc>
              <a:spcBef>
                <a:spcPts val="800"/>
              </a:spcBef>
              <a:spcAft>
                <a:spcPts val="0"/>
              </a:spcAft>
              <a:buSzPts val="920"/>
              <a:buNone/>
            </a:pPr>
            <a:endParaRPr sz="1000" b="1"/>
          </a:p>
          <a:p>
            <a:pPr marL="0" lvl="0" indent="0" algn="l" rtl="0">
              <a:lnSpc>
                <a:spcPct val="100000"/>
              </a:lnSpc>
              <a:spcBef>
                <a:spcPts val="1080"/>
              </a:spcBef>
              <a:spcAft>
                <a:spcPts val="0"/>
              </a:spcAft>
              <a:buSzPts val="2208"/>
              <a:buNone/>
            </a:pPr>
            <a:r>
              <a:rPr lang="en-CA" b="1"/>
              <a:t>Not robust: </a:t>
            </a:r>
            <a:r>
              <a:rPr lang="en-CA"/>
              <a:t>small changes in the training dataset can lead to a completely different tree, with a completely different predictions</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Particularly vulnerable to </a:t>
            </a:r>
            <a:r>
              <a:rPr lang="en-CA" b="1"/>
              <a:t>overfitting</a:t>
            </a:r>
            <a:r>
              <a:rPr lang="en-CA"/>
              <a:t> in the absence of pruning </a:t>
            </a:r>
            <a:endParaRPr/>
          </a:p>
          <a:p>
            <a:pPr marL="630000" lvl="1" indent="-306000" algn="l" rtl="0">
              <a:lnSpc>
                <a:spcPct val="100000"/>
              </a:lnSpc>
              <a:spcBef>
                <a:spcPts val="1000"/>
              </a:spcBef>
              <a:spcAft>
                <a:spcPts val="0"/>
              </a:spcAft>
              <a:buSzPts val="1840"/>
              <a:buChar char="◼"/>
            </a:pPr>
            <a:r>
              <a:rPr lang="en-CA"/>
              <a:t>pruning procedures are typically convoluted</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Optimal decision tree learning is </a:t>
            </a:r>
            <a:r>
              <a:rPr lang="en-CA" b="1"/>
              <a:t>NP-complete</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Biased towards categorical features with high number of levels </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CONTEXT</a:t>
            </a:r>
            <a:endParaRPr b="1">
              <a:latin typeface="Arial"/>
              <a:ea typeface="Arial"/>
              <a:cs typeface="Arial"/>
              <a:sym typeface="Arial"/>
            </a:endParaRPr>
          </a:p>
        </p:txBody>
      </p:sp>
      <p:sp>
        <p:nvSpPr>
          <p:cNvPr id="76" name="Google Shape;76;p13"/>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Large gaps between revenue owed (in theory) and revenue collected (in practice) are problematic for governments.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Revenue agencies implement various fraud detection strategies (such as audit reviews) to bridge that gap.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Business audits are costly </a:t>
            </a:r>
            <a:r>
              <a:rPr lang="en-CA">
                <a:latin typeface="Helvetica Neue Light"/>
                <a:ea typeface="Helvetica Neue Light"/>
                <a:cs typeface="Helvetica Neue Light"/>
                <a:sym typeface="Helvetica Neue Light"/>
              </a:rPr>
              <a:t>–</a:t>
            </a:r>
            <a:r>
              <a:rPr lang="en-CA"/>
              <a:t> are there </a:t>
            </a:r>
            <a:r>
              <a:rPr lang="en-CA" b="1"/>
              <a:t>algorithms that can predict whether an audit is likely to be successful or a waste of resources</a:t>
            </a:r>
            <a:r>
              <a:rPr lang="en-CA"/>
              <a:t>?</a:t>
            </a:r>
            <a:r>
              <a:rPr lang="en-CA" b="1"/>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DECISION TREES NOTES</a:t>
            </a:r>
            <a:endParaRPr sz="2400"/>
          </a:p>
        </p:txBody>
      </p:sp>
      <p:sp>
        <p:nvSpPr>
          <p:cNvPr id="347" name="Google Shape;347;p49"/>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Splitting Metrics</a:t>
            </a:r>
            <a:endParaRPr/>
          </a:p>
          <a:p>
            <a:pPr marL="630000" lvl="1" indent="-306000" algn="l" rtl="0">
              <a:lnSpc>
                <a:spcPct val="100000"/>
              </a:lnSpc>
              <a:spcBef>
                <a:spcPts val="1000"/>
              </a:spcBef>
              <a:spcAft>
                <a:spcPts val="0"/>
              </a:spcAft>
              <a:buSzPts val="1840"/>
              <a:buChar char="◼"/>
            </a:pPr>
            <a:r>
              <a:rPr lang="en-CA"/>
              <a:t>information gain, Gini impurity, variance reduction, etc. </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b="1"/>
              <a:t>Common Algorithms</a:t>
            </a:r>
            <a:endParaRPr/>
          </a:p>
          <a:p>
            <a:pPr marL="630000" lvl="1" indent="-306000" algn="l" rtl="0">
              <a:lnSpc>
                <a:spcPct val="100000"/>
              </a:lnSpc>
              <a:spcBef>
                <a:spcPts val="1000"/>
              </a:spcBef>
              <a:spcAft>
                <a:spcPts val="0"/>
              </a:spcAft>
              <a:buSzPts val="1840"/>
              <a:buChar char="◼"/>
            </a:pPr>
            <a:r>
              <a:rPr lang="en-CA"/>
              <a:t>Iterative Dichotomiser 3, C4.0, C4.5, CHAID, MARS, conditional inference trees, CART</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Decision trees can also be combined together using boosting algorithms (</a:t>
            </a:r>
            <a:r>
              <a:rPr lang="en-CA" b="1"/>
              <a:t>AdaBoost</a:t>
            </a:r>
            <a:r>
              <a:rPr lang="en-CA"/>
              <a:t>) or </a:t>
            </a:r>
            <a:r>
              <a:rPr lang="en-CA" b="1"/>
              <a:t>Random Forests</a:t>
            </a:r>
            <a:r>
              <a:rPr lang="en-CA"/>
              <a:t>, providing a type of voting procedure (Ensemble Learning).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OTHER POINTS TO PONDER</a:t>
            </a:r>
            <a:endParaRPr/>
          </a:p>
        </p:txBody>
      </p:sp>
      <p:sp>
        <p:nvSpPr>
          <p:cNvPr id="353" name="Google Shape;353;p50"/>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a:t>Classification is linked to </a:t>
            </a:r>
            <a:r>
              <a:rPr lang="en-CA" b="1"/>
              <a:t>probability estimation</a:t>
            </a:r>
            <a:endParaRPr/>
          </a:p>
          <a:p>
            <a:pPr marL="630000" lvl="1" indent="-306000" algn="l" rtl="0">
              <a:lnSpc>
                <a:spcPct val="100000"/>
              </a:lnSpc>
              <a:spcBef>
                <a:spcPts val="1000"/>
              </a:spcBef>
              <a:spcAft>
                <a:spcPts val="0"/>
              </a:spcAft>
              <a:buSzPts val="1840"/>
              <a:buChar char="◼"/>
            </a:pPr>
            <a:r>
              <a:rPr lang="en-CA"/>
              <a:t>approaches based on regression models could prove fruitful</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b="1"/>
              <a:t>Rare occurrences</a:t>
            </a:r>
            <a:r>
              <a:rPr lang="en-CA"/>
              <a:t> (often more interesting or important) continue to plague classification attempts</a:t>
            </a:r>
            <a:endParaRPr/>
          </a:p>
          <a:p>
            <a:pPr marL="630000" lvl="1" indent="-306000" algn="l" rtl="0">
              <a:lnSpc>
                <a:spcPct val="100000"/>
              </a:lnSpc>
              <a:spcBef>
                <a:spcPts val="1000"/>
              </a:spcBef>
              <a:spcAft>
                <a:spcPts val="0"/>
              </a:spcAft>
              <a:buSzPts val="1840"/>
              <a:buChar char="◼"/>
            </a:pPr>
            <a:r>
              <a:rPr lang="en-CA"/>
              <a:t>historical data at Fukushima's nuclear reactor prior to the meltdown could not have been used to learn about meltdowns</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b="1"/>
              <a:t>No Free-Lunch Theorem:</a:t>
            </a:r>
            <a:r>
              <a:rPr lang="en-CA"/>
              <a:t> no classifier works best for all data. </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With big datasets, algorithms must also consider efficiency.</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PERFORMANCE EVALUATION</a:t>
            </a:r>
            <a:endParaRPr/>
          </a:p>
        </p:txBody>
      </p:sp>
      <p:sp>
        <p:nvSpPr>
          <p:cNvPr id="359" name="Google Shape;359;p5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Classifiers are evaluated on the testing set.</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Ideally, a good classifier would have high rates of both </a:t>
            </a:r>
            <a:r>
              <a:rPr lang="en-CA" b="1"/>
              <a:t>True Positives </a:t>
            </a:r>
            <a:r>
              <a:rPr lang="en-CA"/>
              <a:t>(TP) and </a:t>
            </a:r>
            <a:r>
              <a:rPr lang="en-CA" b="1"/>
              <a:t>True Negatives </a:t>
            </a:r>
            <a:r>
              <a:rPr lang="en-CA"/>
              <a:t>(TN), and low rates of both </a:t>
            </a:r>
            <a:r>
              <a:rPr lang="en-CA" b="1"/>
              <a:t>False Positives </a:t>
            </a:r>
            <a:r>
              <a:rPr lang="en-CA"/>
              <a:t>(FP, Type I error) and </a:t>
            </a:r>
            <a:r>
              <a:rPr lang="en-CA" b="1"/>
              <a:t>False Negatives </a:t>
            </a:r>
            <a:r>
              <a:rPr lang="en-CA"/>
              <a:t>(FN, Type II error).</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Evaluation metrics mean very little on their own: context requires comparison with other classifiers, and other evaluation metrics.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PERFORMANCE EVALUATION</a:t>
            </a:r>
            <a:endParaRPr/>
          </a:p>
        </p:txBody>
      </p:sp>
      <p:sp>
        <p:nvSpPr>
          <p:cNvPr id="365" name="Google Shape;365;p52"/>
          <p:cNvSpPr txBox="1">
            <a:spLocks noGrp="1"/>
          </p:cNvSpPr>
          <p:nvPr>
            <p:ph type="body" idx="1"/>
          </p:nvPr>
        </p:nvSpPr>
        <p:spPr>
          <a:xfrm>
            <a:off x="581192" y="2180496"/>
            <a:ext cx="11029615" cy="4140767"/>
          </a:xfrm>
          <a:prstGeom prst="rect">
            <a:avLst/>
          </a:prstGeom>
          <a:blipFill rotWithShape="1">
            <a:blip r:embed="rId3">
              <a:alphaModFix/>
            </a:blip>
            <a:stretch>
              <a:fillRect l="-574"/>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pic>
        <p:nvPicPr>
          <p:cNvPr id="366" name="Google Shape;366;p52"/>
          <p:cNvPicPr preferRelativeResize="0"/>
          <p:nvPr/>
        </p:nvPicPr>
        <p:blipFill rotWithShape="1">
          <a:blip r:embed="rId4">
            <a:alphaModFix/>
          </a:blip>
          <a:srcRect/>
          <a:stretch/>
        </p:blipFill>
        <p:spPr>
          <a:xfrm>
            <a:off x="6698292" y="1993106"/>
            <a:ext cx="3054036" cy="24948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3"/>
          <p:cNvPicPr preferRelativeResize="0"/>
          <p:nvPr/>
        </p:nvPicPr>
        <p:blipFill rotWithShape="1">
          <a:blip r:embed="rId3">
            <a:alphaModFix/>
          </a:blip>
          <a:srcRect/>
          <a:stretch/>
        </p:blipFill>
        <p:spPr>
          <a:xfrm>
            <a:off x="442258" y="854770"/>
            <a:ext cx="11307484" cy="2653540"/>
          </a:xfrm>
          <a:prstGeom prst="rect">
            <a:avLst/>
          </a:prstGeom>
          <a:noFill/>
          <a:ln>
            <a:noFill/>
          </a:ln>
        </p:spPr>
      </p:pic>
      <p:pic>
        <p:nvPicPr>
          <p:cNvPr id="372" name="Google Shape;372;p53"/>
          <p:cNvPicPr preferRelativeResize="0"/>
          <p:nvPr/>
        </p:nvPicPr>
        <p:blipFill rotWithShape="1">
          <a:blip r:embed="rId4">
            <a:alphaModFix/>
          </a:blip>
          <a:srcRect/>
          <a:stretch/>
        </p:blipFill>
        <p:spPr>
          <a:xfrm>
            <a:off x="474520" y="3508310"/>
            <a:ext cx="11242960" cy="26535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DISCUSSION</a:t>
            </a:r>
            <a:endParaRPr/>
          </a:p>
        </p:txBody>
      </p:sp>
      <p:sp>
        <p:nvSpPr>
          <p:cNvPr id="379" name="Google Shape;379;p54"/>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How many predictive models should be built to deal with supervised tasks, in general?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386" name="Google Shape;386;p55"/>
          <p:cNvSpPr txBox="1">
            <a:spLocks noGrp="1"/>
          </p:cNvSpPr>
          <p:nvPr>
            <p:ph type="body" idx="1"/>
          </p:nvPr>
        </p:nvSpPr>
        <p:spPr>
          <a:xfrm>
            <a:off x="581192" y="2180496"/>
            <a:ext cx="4126539" cy="4140767"/>
          </a:xfrm>
          <a:prstGeom prst="rect">
            <a:avLst/>
          </a:prstGeom>
          <a:blipFill rotWithShape="1">
            <a:blip r:embed="rId3">
              <a:alphaModFix/>
            </a:blip>
            <a:stretch>
              <a:fillRect l="-2145" r="-2146"/>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pic>
        <p:nvPicPr>
          <p:cNvPr id="387" name="Google Shape;387;p55"/>
          <p:cNvPicPr preferRelativeResize="0"/>
          <p:nvPr/>
        </p:nvPicPr>
        <p:blipFill rotWithShape="1">
          <a:blip r:embed="rId4">
            <a:alphaModFix/>
          </a:blip>
          <a:srcRect/>
          <a:stretch/>
        </p:blipFill>
        <p:spPr>
          <a:xfrm>
            <a:off x="4906010" y="3586351"/>
            <a:ext cx="3408680" cy="1329055"/>
          </a:xfrm>
          <a:prstGeom prst="rect">
            <a:avLst/>
          </a:prstGeom>
          <a:noFill/>
          <a:ln>
            <a:noFill/>
          </a:ln>
        </p:spPr>
      </p:pic>
      <p:pic>
        <p:nvPicPr>
          <p:cNvPr id="388" name="Google Shape;388;p55"/>
          <p:cNvPicPr preferRelativeResize="0"/>
          <p:nvPr/>
        </p:nvPicPr>
        <p:blipFill rotWithShape="1">
          <a:blip r:embed="rId5">
            <a:alphaModFix/>
          </a:blip>
          <a:srcRect/>
          <a:stretch/>
        </p:blipFill>
        <p:spPr>
          <a:xfrm>
            <a:off x="8565990" y="3586351"/>
            <a:ext cx="3189605" cy="1252855"/>
          </a:xfrm>
          <a:prstGeom prst="rect">
            <a:avLst/>
          </a:prstGeom>
          <a:noFill/>
          <a:ln>
            <a:noFill/>
          </a:ln>
        </p:spPr>
      </p:pic>
      <p:sp>
        <p:nvSpPr>
          <p:cNvPr id="389" name="Google Shape;389;p55"/>
          <p:cNvSpPr txBox="1"/>
          <p:nvPr/>
        </p:nvSpPr>
        <p:spPr>
          <a:xfrm>
            <a:off x="6190400" y="3159726"/>
            <a:ext cx="1045285" cy="426625"/>
          </a:xfrm>
          <a:prstGeom prst="rect">
            <a:avLst/>
          </a:prstGeom>
          <a:blipFill rotWithShape="1">
            <a:blip r:embed="rId6">
              <a:alphaModFix/>
            </a:blip>
            <a:stretch>
              <a:fillRect l="-7142" t="-20586" b="-323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Gill Sans"/>
                <a:ea typeface="Gill Sans"/>
                <a:cs typeface="Gill Sans"/>
                <a:sym typeface="Gill Sans"/>
              </a:rPr>
              <a:t> </a:t>
            </a:r>
            <a:endParaRPr/>
          </a:p>
        </p:txBody>
      </p:sp>
      <p:sp>
        <p:nvSpPr>
          <p:cNvPr id="390" name="Google Shape;390;p55"/>
          <p:cNvSpPr txBox="1"/>
          <p:nvPr/>
        </p:nvSpPr>
        <p:spPr>
          <a:xfrm>
            <a:off x="9763640" y="3159914"/>
            <a:ext cx="1045285" cy="426625"/>
          </a:xfrm>
          <a:prstGeom prst="rect">
            <a:avLst/>
          </a:prstGeom>
          <a:blipFill rotWithShape="1">
            <a:blip r:embed="rId7">
              <a:alphaModFix/>
            </a:blip>
            <a:stretch>
              <a:fillRect l="-7228" t="-11762" b="-235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Gill Sans"/>
                <a:ea typeface="Gill Sans"/>
                <a:cs typeface="Gill Sans"/>
                <a:sym typeface="Gill Sans"/>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EXERCISE</a:t>
            </a:r>
            <a:endParaRPr/>
          </a:p>
        </p:txBody>
      </p:sp>
      <p:sp>
        <p:nvSpPr>
          <p:cNvPr id="396" name="Google Shape;396;p56"/>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457200" lvl="0" indent="-457200" algn="l" rtl="0">
              <a:spcBef>
                <a:spcPts val="0"/>
              </a:spcBef>
              <a:spcAft>
                <a:spcPts val="0"/>
              </a:spcAft>
              <a:buSzPts val="2208"/>
              <a:buFont typeface="Gill Sans"/>
              <a:buAutoNum type="arabicPeriod" startAt="6"/>
            </a:pPr>
            <a:r>
              <a:rPr lang="en-CA"/>
              <a:t>Using the appropriate matrices, compute the 9 performance evaluation metrics for each of the trees (on the testing set).</a:t>
            </a:r>
            <a:endParaRPr/>
          </a:p>
          <a:p>
            <a:pPr marL="457200" lvl="0" indent="-457200" algn="l" rtl="0">
              <a:spcBef>
                <a:spcPts val="1080"/>
              </a:spcBef>
              <a:spcAft>
                <a:spcPts val="0"/>
              </a:spcAft>
              <a:buSzPts val="2208"/>
              <a:buFont typeface="Gill Sans"/>
              <a:buAutoNum type="arabicPeriod" startAt="6"/>
            </a:pPr>
            <a:r>
              <a:rPr lang="en-CA"/>
              <a:t>If customers who would not accept a personal loan get irritated when offered a personal loan, what tree should </a:t>
            </a:r>
            <a:r>
              <a:rPr lang="en-CA" i="1"/>
              <a:t>UniversalBank</a:t>
            </a:r>
            <a:r>
              <a:rPr lang="en-CA"/>
              <a:t>’s marketing group use to help maintain good customer relations?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7"/>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EXAMPLE: KYPHOSIS</a:t>
            </a:r>
            <a:endParaRPr/>
          </a:p>
        </p:txBody>
      </p:sp>
      <p:sp>
        <p:nvSpPr>
          <p:cNvPr id="402" name="Google Shape;402;p57"/>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
        <p:nvSpPr>
          <p:cNvPr id="403" name="Google Shape;403;p57"/>
          <p:cNvSpPr/>
          <p:nvPr/>
        </p:nvSpPr>
        <p:spPr>
          <a:xfrm>
            <a:off x="581192" y="5406345"/>
            <a:ext cx="11029614"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lt1"/>
                </a:solidFill>
                <a:latin typeface="Arial"/>
                <a:ea typeface="Arial"/>
                <a:cs typeface="Arial"/>
                <a:sym typeface="Arial"/>
              </a:rPr>
              <a:t>“My misfortune is that I still resemble a man too much. </a:t>
            </a:r>
            <a:br>
              <a:rPr lang="en-CA" sz="1800">
                <a:solidFill>
                  <a:schemeClr val="lt1"/>
                </a:solidFill>
                <a:latin typeface="Arial"/>
                <a:ea typeface="Arial"/>
                <a:cs typeface="Arial"/>
                <a:sym typeface="Arial"/>
              </a:rPr>
            </a:br>
            <a:r>
              <a:rPr lang="en-CA" sz="1800">
                <a:solidFill>
                  <a:schemeClr val="lt1"/>
                </a:solidFill>
                <a:latin typeface="Arial"/>
                <a:ea typeface="Arial"/>
                <a:cs typeface="Arial"/>
                <a:sym typeface="Arial"/>
              </a:rPr>
              <a:t>I should liked to be wholly a beast like that goat.”</a:t>
            </a:r>
            <a:endParaRPr sz="1800">
              <a:solidFill>
                <a:schemeClr val="lt1"/>
              </a:solidFill>
              <a:latin typeface="Arial"/>
              <a:ea typeface="Arial"/>
              <a:cs typeface="Arial"/>
              <a:sym typeface="Arial"/>
            </a:endParaRPr>
          </a:p>
          <a:p>
            <a:pPr marL="0" marR="0" lvl="0" indent="0" algn="r" rtl="0">
              <a:spcBef>
                <a:spcPts val="0"/>
              </a:spcBef>
              <a:spcAft>
                <a:spcPts val="0"/>
              </a:spcAft>
              <a:buNone/>
            </a:pPr>
            <a:r>
              <a:rPr lang="en-CA" sz="1200">
                <a:solidFill>
                  <a:schemeClr val="lt1"/>
                </a:solidFill>
                <a:latin typeface="Arial"/>
                <a:ea typeface="Arial"/>
                <a:cs typeface="Arial"/>
                <a:sym typeface="Arial"/>
              </a:rPr>
              <a:t>(V. Hugo, </a:t>
            </a:r>
            <a:r>
              <a:rPr lang="en-CA" sz="1200" i="1">
                <a:solidFill>
                  <a:schemeClr val="lt1"/>
                </a:solidFill>
                <a:latin typeface="Arial"/>
                <a:ea typeface="Arial"/>
                <a:cs typeface="Arial"/>
                <a:sym typeface="Arial"/>
              </a:rPr>
              <a:t>The Hunchback of Notre Dame</a:t>
            </a:r>
            <a:r>
              <a:rPr lang="en-CA" sz="1200">
                <a:solidFill>
                  <a:schemeClr val="lt1"/>
                </a:solidFill>
                <a:latin typeface="Arial"/>
                <a:ea typeface="Arial"/>
                <a:cs typeface="Arial"/>
                <a:sym typeface="Arial"/>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sp>
        <p:nvSpPr>
          <p:cNvPr id="409" name="Google Shape;409;p58"/>
          <p:cNvSpPr txBox="1">
            <a:spLocks noGrp="1"/>
          </p:cNvSpPr>
          <p:nvPr>
            <p:ph type="body" idx="1"/>
          </p:nvPr>
        </p:nvSpPr>
        <p:spPr>
          <a:xfrm>
            <a:off x="581192" y="2180496"/>
            <a:ext cx="8419933"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Kyphosis is a medical condition related to the excessive convex curvature of the spine. Corrective spinal surgery is at times performed on children. </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The dataset has 81 observations and 4 attributes:</a:t>
            </a:r>
            <a:endParaRPr/>
          </a:p>
          <a:p>
            <a:pPr marL="630000" lvl="1" indent="-306000" algn="just" rtl="0">
              <a:lnSpc>
                <a:spcPct val="100000"/>
              </a:lnSpc>
              <a:spcBef>
                <a:spcPts val="1000"/>
              </a:spcBef>
              <a:spcAft>
                <a:spcPts val="0"/>
              </a:spcAft>
              <a:buSzPts val="1840"/>
              <a:buFont typeface="Noto Sans Symbols"/>
              <a:buChar char="▪"/>
            </a:pPr>
            <a:r>
              <a:rPr lang="en-CA" b="1">
                <a:latin typeface="Helvetica Neue"/>
                <a:ea typeface="Helvetica Neue"/>
                <a:cs typeface="Helvetica Neue"/>
                <a:sym typeface="Helvetica Neue"/>
              </a:rPr>
              <a:t>kyphosis </a:t>
            </a:r>
            <a:r>
              <a:rPr lang="en-CA"/>
              <a:t>(absent or present after operation)</a:t>
            </a:r>
            <a:endParaRPr/>
          </a:p>
          <a:p>
            <a:pPr marL="630000" lvl="1" indent="-306000" algn="just" rtl="0">
              <a:lnSpc>
                <a:spcPct val="100000"/>
              </a:lnSpc>
              <a:spcBef>
                <a:spcPts val="1000"/>
              </a:spcBef>
              <a:spcAft>
                <a:spcPts val="0"/>
              </a:spcAft>
              <a:buSzPts val="1840"/>
              <a:buFont typeface="Noto Sans Symbols"/>
              <a:buChar char="▪"/>
            </a:pPr>
            <a:r>
              <a:rPr lang="en-CA" b="1">
                <a:latin typeface="Helvetica Neue"/>
                <a:ea typeface="Helvetica Neue"/>
                <a:cs typeface="Helvetica Neue"/>
                <a:sym typeface="Helvetica Neue"/>
              </a:rPr>
              <a:t>age</a:t>
            </a:r>
            <a:r>
              <a:rPr lang="en-CA"/>
              <a:t> (at time of operation, in months)</a:t>
            </a:r>
            <a:endParaRPr/>
          </a:p>
          <a:p>
            <a:pPr marL="630000" lvl="1" indent="-306000" algn="just" rtl="0">
              <a:lnSpc>
                <a:spcPct val="100000"/>
              </a:lnSpc>
              <a:spcBef>
                <a:spcPts val="1000"/>
              </a:spcBef>
              <a:spcAft>
                <a:spcPts val="0"/>
              </a:spcAft>
              <a:buSzPts val="1840"/>
              <a:buFont typeface="Noto Sans Symbols"/>
              <a:buChar char="▪"/>
            </a:pPr>
            <a:r>
              <a:rPr lang="en-CA" b="1">
                <a:latin typeface="Helvetica Neue"/>
                <a:ea typeface="Helvetica Neue"/>
                <a:cs typeface="Helvetica Neue"/>
                <a:sym typeface="Helvetica Neue"/>
              </a:rPr>
              <a:t>number</a:t>
            </a:r>
            <a:r>
              <a:rPr lang="en-CA" b="1"/>
              <a:t> </a:t>
            </a:r>
            <a:r>
              <a:rPr lang="en-CA"/>
              <a:t>(of vertebrae involved)</a:t>
            </a:r>
            <a:endParaRPr/>
          </a:p>
          <a:p>
            <a:pPr marL="630000" lvl="1" indent="-306000" algn="just" rtl="0">
              <a:lnSpc>
                <a:spcPct val="100000"/>
              </a:lnSpc>
              <a:spcBef>
                <a:spcPts val="1000"/>
              </a:spcBef>
              <a:spcAft>
                <a:spcPts val="0"/>
              </a:spcAft>
              <a:buSzPts val="1840"/>
              <a:buFont typeface="Noto Sans Symbols"/>
              <a:buChar char="▪"/>
            </a:pPr>
            <a:r>
              <a:rPr lang="en-CA" b="1">
                <a:latin typeface="Helvetica Neue"/>
                <a:ea typeface="Helvetica Neue"/>
                <a:cs typeface="Helvetica Neue"/>
                <a:sym typeface="Helvetica Neue"/>
              </a:rPr>
              <a:t>start</a:t>
            </a:r>
            <a:r>
              <a:rPr lang="en-CA"/>
              <a:t> (topmost vertebra operated on)</a:t>
            </a:r>
            <a:endParaRPr/>
          </a:p>
        </p:txBody>
      </p:sp>
      <p:pic>
        <p:nvPicPr>
          <p:cNvPr id="410" name="Google Shape;410;p58"/>
          <p:cNvPicPr preferRelativeResize="0"/>
          <p:nvPr/>
        </p:nvPicPr>
        <p:blipFill rotWithShape="1">
          <a:blip r:embed="rId3">
            <a:alphaModFix/>
          </a:blip>
          <a:srcRect/>
          <a:stretch/>
        </p:blipFill>
        <p:spPr>
          <a:xfrm>
            <a:off x="9167015" y="2506741"/>
            <a:ext cx="2527868" cy="34882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4"/>
          <p:cNvPicPr preferRelativeResize="0"/>
          <p:nvPr/>
        </p:nvPicPr>
        <p:blipFill rotWithShape="1">
          <a:blip r:embed="rId3">
            <a:alphaModFix/>
          </a:blip>
          <a:srcRect/>
          <a:stretch/>
        </p:blipFill>
        <p:spPr>
          <a:xfrm>
            <a:off x="2606110" y="725002"/>
            <a:ext cx="6979779" cy="55246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9"/>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The question of interest for this natural dataset is how the three explanatory attributes might impact the operation’s success.</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We use the rpart implementation of CART to generate candidate decision trees.</a:t>
            </a:r>
            <a:endParaRPr/>
          </a:p>
          <a:p>
            <a:pPr marL="0" lvl="0" indent="0" algn="just" rtl="0">
              <a:lnSpc>
                <a:spcPct val="100000"/>
              </a:lnSpc>
              <a:spcBef>
                <a:spcPts val="800"/>
              </a:spcBef>
              <a:spcAft>
                <a:spcPts val="0"/>
              </a:spcAft>
              <a:buSzPts val="920"/>
              <a:buNone/>
            </a:pPr>
            <a:endParaRPr sz="1000"/>
          </a:p>
          <a:p>
            <a:pPr marL="0" lvl="0" indent="0" algn="just" rtl="0">
              <a:lnSpc>
                <a:spcPct val="100000"/>
              </a:lnSpc>
              <a:spcBef>
                <a:spcPts val="1080"/>
              </a:spcBef>
              <a:spcAft>
                <a:spcPts val="0"/>
              </a:spcAft>
              <a:buSzPts val="2208"/>
              <a:buNone/>
            </a:pPr>
            <a:r>
              <a:rPr lang="en-CA"/>
              <a:t>Strictly speaking, this is not a predictive supervised task as we treat the entire dataset as a training set (there are no hold-out testing observations for the time being).</a:t>
            </a:r>
            <a:endParaRPr/>
          </a:p>
        </p:txBody>
      </p:sp>
      <p:sp>
        <p:nvSpPr>
          <p:cNvPr id="417" name="Google Shape;417;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23" name="Google Shape;423;p60"/>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24" name="Google Shape;424;p60"/>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25" name="Google Shape;425;p60"/>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31" name="Google Shape;431;p61"/>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32" name="Google Shape;432;p61"/>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33" name="Google Shape;433;p61"/>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
        <p:nvSpPr>
          <p:cNvPr id="434" name="Google Shape;434;p61"/>
          <p:cNvSpPr/>
          <p:nvPr/>
        </p:nvSpPr>
        <p:spPr>
          <a:xfrm>
            <a:off x="8380880" y="1690688"/>
            <a:ext cx="2490320" cy="1700212"/>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35" name="Google Shape;435;p61"/>
          <p:cNvSpPr/>
          <p:nvPr/>
        </p:nvSpPr>
        <p:spPr>
          <a:xfrm>
            <a:off x="3962400" y="1570832"/>
            <a:ext cx="749300" cy="1654968"/>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2"/>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41" name="Google Shape;441;p62"/>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42" name="Google Shape;442;p62"/>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43" name="Google Shape;443;p62"/>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
        <p:nvSpPr>
          <p:cNvPr id="444" name="Google Shape;444;p62"/>
          <p:cNvSpPr/>
          <p:nvPr/>
        </p:nvSpPr>
        <p:spPr>
          <a:xfrm>
            <a:off x="8380880" y="1690688"/>
            <a:ext cx="2490320" cy="1700212"/>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5" name="Google Shape;445;p62"/>
          <p:cNvSpPr/>
          <p:nvPr/>
        </p:nvSpPr>
        <p:spPr>
          <a:xfrm>
            <a:off x="3962400" y="1570832"/>
            <a:ext cx="749300" cy="1654968"/>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6" name="Google Shape;446;p62"/>
          <p:cNvSpPr/>
          <p:nvPr/>
        </p:nvSpPr>
        <p:spPr>
          <a:xfrm>
            <a:off x="5245100" y="1570832"/>
            <a:ext cx="480342" cy="1654968"/>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7" name="Google Shape;447;p62"/>
          <p:cNvSpPr/>
          <p:nvPr/>
        </p:nvSpPr>
        <p:spPr>
          <a:xfrm>
            <a:off x="6040561" y="2719388"/>
            <a:ext cx="2287120" cy="1700212"/>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3"/>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53" name="Google Shape;453;p63"/>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54" name="Google Shape;454;p63"/>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55" name="Google Shape;455;p63"/>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
        <p:nvSpPr>
          <p:cNvPr id="456" name="Google Shape;456;p63"/>
          <p:cNvSpPr/>
          <p:nvPr/>
        </p:nvSpPr>
        <p:spPr>
          <a:xfrm>
            <a:off x="8380880" y="1690688"/>
            <a:ext cx="2490320" cy="1700212"/>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57" name="Google Shape;457;p63"/>
          <p:cNvSpPr/>
          <p:nvPr/>
        </p:nvSpPr>
        <p:spPr>
          <a:xfrm>
            <a:off x="3962400" y="1570832"/>
            <a:ext cx="749300" cy="1654968"/>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58" name="Google Shape;458;p63"/>
          <p:cNvSpPr/>
          <p:nvPr/>
        </p:nvSpPr>
        <p:spPr>
          <a:xfrm>
            <a:off x="5245100" y="1570832"/>
            <a:ext cx="480342" cy="1654968"/>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59" name="Google Shape;459;p63"/>
          <p:cNvSpPr/>
          <p:nvPr/>
        </p:nvSpPr>
        <p:spPr>
          <a:xfrm>
            <a:off x="6040561" y="2719388"/>
            <a:ext cx="2287120" cy="1700212"/>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60" name="Google Shape;460;p63"/>
          <p:cNvSpPr/>
          <p:nvPr/>
        </p:nvSpPr>
        <p:spPr>
          <a:xfrm>
            <a:off x="4738370" y="2770188"/>
            <a:ext cx="480342" cy="455612"/>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61" name="Google Shape;461;p63"/>
          <p:cNvSpPr/>
          <p:nvPr/>
        </p:nvSpPr>
        <p:spPr>
          <a:xfrm>
            <a:off x="7277099" y="3810176"/>
            <a:ext cx="2260601" cy="1545914"/>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67" name="Google Shape;467;p64"/>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68" name="Google Shape;468;p64"/>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69" name="Google Shape;469;p64"/>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
        <p:nvSpPr>
          <p:cNvPr id="470" name="Google Shape;470;p64"/>
          <p:cNvSpPr/>
          <p:nvPr/>
        </p:nvSpPr>
        <p:spPr>
          <a:xfrm>
            <a:off x="8380880" y="1690688"/>
            <a:ext cx="2490320" cy="1700212"/>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1" name="Google Shape;471;p64"/>
          <p:cNvSpPr/>
          <p:nvPr/>
        </p:nvSpPr>
        <p:spPr>
          <a:xfrm>
            <a:off x="3962400" y="1570832"/>
            <a:ext cx="749300" cy="1654968"/>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2" name="Google Shape;472;p64"/>
          <p:cNvSpPr/>
          <p:nvPr/>
        </p:nvSpPr>
        <p:spPr>
          <a:xfrm>
            <a:off x="5245100" y="1570832"/>
            <a:ext cx="480342" cy="1654968"/>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3" name="Google Shape;473;p64"/>
          <p:cNvSpPr/>
          <p:nvPr/>
        </p:nvSpPr>
        <p:spPr>
          <a:xfrm>
            <a:off x="6040561" y="2719388"/>
            <a:ext cx="2287120" cy="1700212"/>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4" name="Google Shape;474;p64"/>
          <p:cNvSpPr/>
          <p:nvPr/>
        </p:nvSpPr>
        <p:spPr>
          <a:xfrm>
            <a:off x="4738370" y="2770188"/>
            <a:ext cx="480342" cy="455612"/>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5" name="Google Shape;475;p64"/>
          <p:cNvSpPr/>
          <p:nvPr/>
        </p:nvSpPr>
        <p:spPr>
          <a:xfrm>
            <a:off x="7277099" y="3810176"/>
            <a:ext cx="2260601" cy="1545914"/>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6" name="Google Shape;476;p64"/>
          <p:cNvSpPr/>
          <p:nvPr/>
        </p:nvSpPr>
        <p:spPr>
          <a:xfrm>
            <a:off x="4738370" y="1570832"/>
            <a:ext cx="480342" cy="765968"/>
          </a:xfrm>
          <a:prstGeom prst="rect">
            <a:avLst/>
          </a:prstGeom>
          <a:solidFill>
            <a:srgbClr val="7030A0">
              <a:alpha val="49803"/>
            </a:srgbClr>
          </a:solidFill>
          <a:ln w="22225"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7" name="Google Shape;477;p64"/>
          <p:cNvSpPr/>
          <p:nvPr/>
        </p:nvSpPr>
        <p:spPr>
          <a:xfrm>
            <a:off x="8661399" y="4731762"/>
            <a:ext cx="2209801" cy="1715115"/>
          </a:xfrm>
          <a:prstGeom prst="rect">
            <a:avLst/>
          </a:prstGeom>
          <a:solidFill>
            <a:srgbClr val="7030A0">
              <a:alpha val="49803"/>
            </a:srgbClr>
          </a:solidFill>
          <a:ln w="22225"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5"/>
          <p:cNvSpPr txBox="1">
            <a:spLocks noGrp="1"/>
          </p:cNvSpPr>
          <p:nvPr>
            <p:ph type="title" idx="4294967295"/>
          </p:nvPr>
        </p:nvSpPr>
        <p:spPr>
          <a:xfrm>
            <a:off x="0" y="701675"/>
            <a:ext cx="11029950" cy="10144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pic>
        <p:nvPicPr>
          <p:cNvPr id="483" name="Google Shape;483;p65"/>
          <p:cNvPicPr preferRelativeResize="0">
            <a:picLocks noGrp="1"/>
          </p:cNvPicPr>
          <p:nvPr>
            <p:ph type="body" idx="4294967295"/>
          </p:nvPr>
        </p:nvPicPr>
        <p:blipFill rotWithShape="1">
          <a:blip r:embed="rId3">
            <a:alphaModFix/>
          </a:blip>
          <a:srcRect/>
          <a:stretch/>
        </p:blipFill>
        <p:spPr>
          <a:xfrm>
            <a:off x="6410325" y="1782763"/>
            <a:ext cx="5781675" cy="4541837"/>
          </a:xfrm>
          <a:prstGeom prst="rect">
            <a:avLst/>
          </a:prstGeom>
          <a:noFill/>
          <a:ln>
            <a:noFill/>
          </a:ln>
        </p:spPr>
      </p:pic>
      <p:pic>
        <p:nvPicPr>
          <p:cNvPr id="484" name="Google Shape;484;p65"/>
          <p:cNvPicPr preferRelativeResize="0"/>
          <p:nvPr/>
        </p:nvPicPr>
        <p:blipFill rotWithShape="1">
          <a:blip r:embed="rId4">
            <a:alphaModFix/>
          </a:blip>
          <a:srcRect t="4431"/>
          <a:stretch/>
        </p:blipFill>
        <p:spPr>
          <a:xfrm>
            <a:off x="357858" y="1374333"/>
            <a:ext cx="5484283" cy="5359400"/>
          </a:xfrm>
          <a:prstGeom prst="rect">
            <a:avLst/>
          </a:prstGeom>
          <a:noFill/>
          <a:ln>
            <a:noFill/>
          </a:ln>
        </p:spPr>
      </p:pic>
      <p:sp>
        <p:nvSpPr>
          <p:cNvPr id="485" name="Google Shape;485;p65"/>
          <p:cNvSpPr txBox="1"/>
          <p:nvPr/>
        </p:nvSpPr>
        <p:spPr>
          <a:xfrm>
            <a:off x="838200" y="4851400"/>
            <a:ext cx="13335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1">
                <a:solidFill>
                  <a:srgbClr val="0070C0"/>
                </a:solidFill>
                <a:latin typeface="Helvetica Neue"/>
                <a:ea typeface="Helvetica Neue"/>
                <a:cs typeface="Helvetica Neue"/>
                <a:sym typeface="Helvetica Neue"/>
              </a:rPr>
              <a:t>present</a:t>
            </a:r>
            <a:endParaRPr/>
          </a:p>
          <a:p>
            <a:pPr marL="0" marR="0" lvl="0" indent="0" algn="ctr" rtl="0">
              <a:spcBef>
                <a:spcPts val="0"/>
              </a:spcBef>
              <a:spcAft>
                <a:spcPts val="0"/>
              </a:spcAft>
              <a:buNone/>
            </a:pPr>
            <a:r>
              <a:rPr lang="en-CA" sz="1800" b="1">
                <a:solidFill>
                  <a:srgbClr val="FF0000"/>
                </a:solidFill>
                <a:latin typeface="Helvetica Neue"/>
                <a:ea typeface="Helvetica Neue"/>
                <a:cs typeface="Helvetica Neue"/>
                <a:sym typeface="Helvetica Neue"/>
              </a:rPr>
              <a:t>absent</a:t>
            </a:r>
            <a:endParaRPr sz="1800" b="1">
              <a:solidFill>
                <a:srgbClr val="FF0000"/>
              </a:solidFill>
              <a:latin typeface="Helvetica Neue"/>
              <a:ea typeface="Helvetica Neue"/>
              <a:cs typeface="Helvetica Neue"/>
              <a:sym typeface="Helvetica Neue"/>
            </a:endParaRPr>
          </a:p>
        </p:txBody>
      </p:sp>
      <p:sp>
        <p:nvSpPr>
          <p:cNvPr id="486" name="Google Shape;486;p65"/>
          <p:cNvSpPr/>
          <p:nvPr/>
        </p:nvSpPr>
        <p:spPr>
          <a:xfrm>
            <a:off x="8380880" y="1690688"/>
            <a:ext cx="2490320" cy="1700212"/>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87" name="Google Shape;487;p65"/>
          <p:cNvSpPr/>
          <p:nvPr/>
        </p:nvSpPr>
        <p:spPr>
          <a:xfrm>
            <a:off x="3962400" y="1570832"/>
            <a:ext cx="749300" cy="1654968"/>
          </a:xfrm>
          <a:prstGeom prst="rect">
            <a:avLst/>
          </a:prstGeom>
          <a:solidFill>
            <a:srgbClr val="5B9BD5">
              <a:alpha val="49803"/>
            </a:srgbClr>
          </a:solidFill>
          <a:ln w="22225" cap="rnd" cmpd="sng">
            <a:solidFill>
              <a:srgbClr val="7823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88" name="Google Shape;488;p65"/>
          <p:cNvSpPr/>
          <p:nvPr/>
        </p:nvSpPr>
        <p:spPr>
          <a:xfrm>
            <a:off x="5245100" y="1570832"/>
            <a:ext cx="480342" cy="1654968"/>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89" name="Google Shape;489;p65"/>
          <p:cNvSpPr/>
          <p:nvPr/>
        </p:nvSpPr>
        <p:spPr>
          <a:xfrm>
            <a:off x="6040561" y="2719388"/>
            <a:ext cx="2287120" cy="1700212"/>
          </a:xfrm>
          <a:prstGeom prst="rect">
            <a:avLst/>
          </a:prstGeom>
          <a:solidFill>
            <a:srgbClr val="FFC000">
              <a:alpha val="49803"/>
            </a:srgbClr>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0" name="Google Shape;490;p65"/>
          <p:cNvSpPr/>
          <p:nvPr/>
        </p:nvSpPr>
        <p:spPr>
          <a:xfrm>
            <a:off x="4738370" y="2770188"/>
            <a:ext cx="480342" cy="455612"/>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1" name="Google Shape;491;p65"/>
          <p:cNvSpPr/>
          <p:nvPr/>
        </p:nvSpPr>
        <p:spPr>
          <a:xfrm>
            <a:off x="7277099" y="3810176"/>
            <a:ext cx="2260601" cy="1545914"/>
          </a:xfrm>
          <a:prstGeom prst="rect">
            <a:avLst/>
          </a:prstGeom>
          <a:solidFill>
            <a:srgbClr val="92D050">
              <a:alpha val="49803"/>
            </a:srgbClr>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2" name="Google Shape;492;p65"/>
          <p:cNvSpPr/>
          <p:nvPr/>
        </p:nvSpPr>
        <p:spPr>
          <a:xfrm>
            <a:off x="4738370" y="1570832"/>
            <a:ext cx="480342" cy="765968"/>
          </a:xfrm>
          <a:prstGeom prst="rect">
            <a:avLst/>
          </a:prstGeom>
          <a:solidFill>
            <a:srgbClr val="7030A0">
              <a:alpha val="49803"/>
            </a:srgbClr>
          </a:solidFill>
          <a:ln w="22225"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3" name="Google Shape;493;p65"/>
          <p:cNvSpPr/>
          <p:nvPr/>
        </p:nvSpPr>
        <p:spPr>
          <a:xfrm>
            <a:off x="8661399" y="4731762"/>
            <a:ext cx="2209801" cy="1715115"/>
          </a:xfrm>
          <a:prstGeom prst="rect">
            <a:avLst/>
          </a:prstGeom>
          <a:solidFill>
            <a:srgbClr val="7030A0">
              <a:alpha val="49803"/>
            </a:srgbClr>
          </a:solidFill>
          <a:ln w="22225"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4" name="Google Shape;494;p65"/>
          <p:cNvSpPr/>
          <p:nvPr/>
        </p:nvSpPr>
        <p:spPr>
          <a:xfrm>
            <a:off x="4739358" y="2336800"/>
            <a:ext cx="480342" cy="433388"/>
          </a:xfrm>
          <a:prstGeom prst="rect">
            <a:avLst/>
          </a:prstGeom>
          <a:solidFill>
            <a:srgbClr val="FF0000">
              <a:alpha val="49803"/>
            </a:srgbClr>
          </a:solidFill>
          <a:ln w="2222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95" name="Google Shape;495;p65"/>
          <p:cNvSpPr/>
          <p:nvPr/>
        </p:nvSpPr>
        <p:spPr>
          <a:xfrm>
            <a:off x="10478627" y="5155931"/>
            <a:ext cx="1624471" cy="1290946"/>
          </a:xfrm>
          <a:prstGeom prst="rect">
            <a:avLst/>
          </a:prstGeom>
          <a:solidFill>
            <a:srgbClr val="FF0000">
              <a:alpha val="49803"/>
            </a:srgbClr>
          </a:solidFill>
          <a:ln w="2222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66"/>
          <p:cNvPicPr preferRelativeResize="0"/>
          <p:nvPr/>
        </p:nvPicPr>
        <p:blipFill rotWithShape="1">
          <a:blip r:embed="rId3">
            <a:alphaModFix/>
          </a:blip>
          <a:srcRect/>
          <a:stretch/>
        </p:blipFill>
        <p:spPr>
          <a:xfrm>
            <a:off x="660548" y="401939"/>
            <a:ext cx="6214188" cy="6205925"/>
          </a:xfrm>
          <a:prstGeom prst="rect">
            <a:avLst/>
          </a:prstGeom>
          <a:noFill/>
          <a:ln>
            <a:noFill/>
          </a:ln>
        </p:spPr>
      </p:pic>
      <p:sp>
        <p:nvSpPr>
          <p:cNvPr id="501" name="Google Shape;501;p66"/>
          <p:cNvSpPr txBox="1">
            <a:spLocks noGrp="1"/>
          </p:cNvSpPr>
          <p:nvPr>
            <p:ph type="body" idx="4294967295"/>
          </p:nvPr>
        </p:nvSpPr>
        <p:spPr>
          <a:xfrm>
            <a:off x="8185944" y="738188"/>
            <a:ext cx="2698750" cy="40227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CA" sz="1800" b="1">
                <a:latin typeface="Helvetica Neue"/>
                <a:ea typeface="Helvetica Neue"/>
                <a:cs typeface="Helvetica Neue"/>
                <a:sym typeface="Helvetica Neue"/>
              </a:rPr>
              <a:t>Pruned classification of kyphosis dataset</a:t>
            </a:r>
            <a:endParaRPr/>
          </a:p>
          <a:p>
            <a:pPr marL="0" lvl="0" indent="0" algn="ctr" rtl="0">
              <a:spcBef>
                <a:spcPts val="800"/>
              </a:spcBef>
              <a:spcAft>
                <a:spcPts val="0"/>
              </a:spcAft>
              <a:buSzPts val="920"/>
              <a:buNone/>
            </a:pPr>
            <a:endParaRPr sz="1000" b="1">
              <a:latin typeface="Helvetica Neue"/>
              <a:ea typeface="Helvetica Neue"/>
              <a:cs typeface="Helvetica Neue"/>
              <a:sym typeface="Helvetica Neue"/>
            </a:endParaRPr>
          </a:p>
          <a:p>
            <a:pPr marL="0" lvl="0" indent="0" algn="ctr" rtl="0">
              <a:spcBef>
                <a:spcPts val="800"/>
              </a:spcBef>
              <a:spcAft>
                <a:spcPts val="0"/>
              </a:spcAft>
              <a:buSzPts val="920"/>
              <a:buNone/>
            </a:pPr>
            <a:endParaRPr sz="1000" b="1">
              <a:latin typeface="Helvetica Neue"/>
              <a:ea typeface="Helvetica Neue"/>
              <a:cs typeface="Helvetica Neue"/>
              <a:sym typeface="Helvetica Neue"/>
            </a:endParaRPr>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a:p>
            <a:pPr marL="0" lvl="0" indent="0" algn="ctr" rtl="0">
              <a:spcBef>
                <a:spcPts val="800"/>
              </a:spcBef>
              <a:spcAft>
                <a:spcPts val="0"/>
              </a:spcAft>
              <a:buSzPts val="920"/>
              <a:buNone/>
            </a:pPr>
            <a:endParaRPr sz="1000"/>
          </a:p>
        </p:txBody>
      </p:sp>
      <p:pic>
        <p:nvPicPr>
          <p:cNvPr id="502" name="Google Shape;502;p66"/>
          <p:cNvPicPr preferRelativeResize="0"/>
          <p:nvPr/>
        </p:nvPicPr>
        <p:blipFill rotWithShape="1">
          <a:blip r:embed="rId4">
            <a:alphaModFix/>
          </a:blip>
          <a:srcRect/>
          <a:stretch/>
        </p:blipFill>
        <p:spPr>
          <a:xfrm>
            <a:off x="7850025" y="1807183"/>
            <a:ext cx="3661743" cy="3395434"/>
          </a:xfrm>
          <a:prstGeom prst="rect">
            <a:avLst/>
          </a:prstGeom>
          <a:noFill/>
          <a:ln>
            <a:noFill/>
          </a:ln>
        </p:spPr>
      </p:pic>
      <p:sp>
        <p:nvSpPr>
          <p:cNvPr id="503" name="Google Shape;503;p66"/>
          <p:cNvSpPr txBox="1"/>
          <p:nvPr/>
        </p:nvSpPr>
        <p:spPr>
          <a:xfrm>
            <a:off x="1513472" y="680546"/>
            <a:ext cx="2408768" cy="40233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800"/>
              <a:buFont typeface="Arial"/>
              <a:buNone/>
            </a:pPr>
            <a:r>
              <a:rPr lang="en-CA" sz="1800" b="1">
                <a:solidFill>
                  <a:schemeClr val="dk1"/>
                </a:solidFill>
                <a:latin typeface="Helvetica Neue"/>
                <a:ea typeface="Helvetica Neue"/>
                <a:cs typeface="Helvetica Neue"/>
                <a:sym typeface="Helvetica Neue"/>
              </a:rPr>
              <a:t>Classification of kyphosis dataset</a:t>
            </a:r>
            <a:endParaRPr/>
          </a:p>
          <a:p>
            <a:pPr marL="0" marR="0" lvl="0" indent="0" algn="l" rtl="0">
              <a:lnSpc>
                <a:spcPct val="90000"/>
              </a:lnSpc>
              <a:spcBef>
                <a:spcPts val="1000"/>
              </a:spcBef>
              <a:spcAft>
                <a:spcPts val="0"/>
              </a:spcAft>
              <a:buClr>
                <a:schemeClr val="dk1"/>
              </a:buClr>
              <a:buSzPts val="1000"/>
              <a:buFont typeface="Arial"/>
              <a:buNone/>
            </a:pPr>
            <a:endParaRPr sz="1000" b="1">
              <a:solidFill>
                <a:schemeClr val="dk1"/>
              </a:solidFill>
              <a:latin typeface="Helvetica Neue"/>
              <a:ea typeface="Helvetica Neue"/>
              <a:cs typeface="Helvetica Neue"/>
              <a:sym typeface="Helvetica Neue"/>
            </a:endParaRPr>
          </a:p>
          <a:p>
            <a:pPr marL="0" marR="0" lvl="0" indent="0" algn="l" rtl="0">
              <a:lnSpc>
                <a:spcPct val="90000"/>
              </a:lnSpc>
              <a:spcBef>
                <a:spcPts val="1000"/>
              </a:spcBef>
              <a:spcAft>
                <a:spcPts val="0"/>
              </a:spcAft>
              <a:buClr>
                <a:schemeClr val="dk1"/>
              </a:buClr>
              <a:buSzPts val="1000"/>
              <a:buFont typeface="Arial"/>
              <a:buNone/>
            </a:pPr>
            <a:endParaRPr sz="1000" b="1">
              <a:solidFill>
                <a:schemeClr val="dk1"/>
              </a:solidFill>
              <a:latin typeface="Helvetica Neue"/>
              <a:ea typeface="Helvetica Neue"/>
              <a:cs typeface="Helvetica Neue"/>
              <a:sym typeface="Helvetica Neue"/>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a:p>
            <a:pPr marL="0" marR="0" lvl="0" indent="0" algn="l" rtl="0">
              <a:lnSpc>
                <a:spcPct val="90000"/>
              </a:lnSpc>
              <a:spcBef>
                <a:spcPts val="1000"/>
              </a:spcBef>
              <a:spcAft>
                <a:spcPts val="0"/>
              </a:spcAft>
              <a:buClr>
                <a:schemeClr val="dk1"/>
              </a:buClr>
              <a:buSzPts val="1000"/>
              <a:buFont typeface="Arial"/>
              <a:buNone/>
            </a:pPr>
            <a:endParaRPr sz="1000">
              <a:solidFill>
                <a:schemeClr val="dk1"/>
              </a:solidFill>
              <a:latin typeface="Helvetica Neue Light"/>
              <a:ea typeface="Helvetica Neue Light"/>
              <a:cs typeface="Helvetica Neue Light"/>
              <a:sym typeface="Helvetica Neue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EXAMPLE – KYPHOSIS DATASET</a:t>
            </a:r>
            <a:endParaRPr/>
          </a:p>
        </p:txBody>
      </p:sp>
      <p:sp>
        <p:nvSpPr>
          <p:cNvPr id="509" name="Google Shape;509;p67"/>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2208"/>
              <a:buNone/>
            </a:pPr>
            <a:r>
              <a:rPr lang="en-CA"/>
              <a:t>We train a model on 50 observations (selected randomly) and evaluate the performance on the remaining 31 observations.</a:t>
            </a:r>
            <a:endParaRPr/>
          </a:p>
          <a:p>
            <a:pPr marL="0" lvl="0" indent="0" algn="l" rtl="0">
              <a:lnSpc>
                <a:spcPct val="100000"/>
              </a:lnSpc>
              <a:spcBef>
                <a:spcPts val="800"/>
              </a:spcBef>
              <a:spcAft>
                <a:spcPts val="0"/>
              </a:spcAft>
              <a:buSzPts val="920"/>
              <a:buNone/>
            </a:pPr>
            <a:endParaRPr sz="1000"/>
          </a:p>
          <a:p>
            <a:pPr marL="0" lvl="0" indent="0" algn="l" rtl="0">
              <a:spcBef>
                <a:spcPts val="1080"/>
              </a:spcBef>
              <a:spcAft>
                <a:spcPts val="0"/>
              </a:spcAft>
              <a:buSzPts val="2208"/>
              <a:buNone/>
            </a:pPr>
            <a:endParaRPr/>
          </a:p>
        </p:txBody>
      </p:sp>
      <p:pic>
        <p:nvPicPr>
          <p:cNvPr id="510" name="Google Shape;510;p67"/>
          <p:cNvPicPr preferRelativeResize="0"/>
          <p:nvPr/>
        </p:nvPicPr>
        <p:blipFill rotWithShape="1">
          <a:blip r:embed="rId3">
            <a:alphaModFix/>
          </a:blip>
          <a:srcRect/>
          <a:stretch/>
        </p:blipFill>
        <p:spPr>
          <a:xfrm>
            <a:off x="0" y="3160042"/>
            <a:ext cx="12192000" cy="2870299"/>
          </a:xfrm>
          <a:prstGeom prst="rect">
            <a:avLst/>
          </a:prstGeom>
          <a:noFill/>
          <a:ln>
            <a:noFill/>
          </a:ln>
        </p:spPr>
      </p:pic>
      <p:sp>
        <p:nvSpPr>
          <p:cNvPr id="511" name="Google Shape;511;p67"/>
          <p:cNvSpPr txBox="1"/>
          <p:nvPr/>
        </p:nvSpPr>
        <p:spPr>
          <a:xfrm>
            <a:off x="490536" y="912936"/>
            <a:ext cx="11210925" cy="4351338"/>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accent2"/>
              </a:buClr>
              <a:buSzPts val="2208"/>
              <a:buFont typeface="Noto Sans Symbols"/>
              <a:buNone/>
            </a:pPr>
            <a:r>
              <a:rPr lang="en-CA" sz="2400">
                <a:solidFill>
                  <a:schemeClr val="dk2"/>
                </a:solidFill>
                <a:latin typeface="Arial"/>
                <a:ea typeface="Arial"/>
                <a:cs typeface="Arial"/>
                <a:sym typeface="Arial"/>
              </a:rPr>
              <a:t>We train a model on 50 observations (selected randomly) and evaluate the performance on the remaining 31 observations.</a:t>
            </a:r>
            <a:endParaRPr/>
          </a:p>
          <a:p>
            <a:pPr marL="0" marR="0" lvl="0" indent="0" algn="l" rtl="0">
              <a:spcBef>
                <a:spcPts val="800"/>
              </a:spcBef>
              <a:spcAft>
                <a:spcPts val="0"/>
              </a:spcAft>
              <a:buClr>
                <a:schemeClr val="accent2"/>
              </a:buClr>
              <a:buSzPts val="920"/>
              <a:buFont typeface="Noto Sans Symbols"/>
              <a:buNone/>
            </a:pPr>
            <a:endParaRPr sz="1000">
              <a:solidFill>
                <a:schemeClr val="dk2"/>
              </a:solidFill>
              <a:latin typeface="Arial"/>
              <a:ea typeface="Arial"/>
              <a:cs typeface="Arial"/>
              <a:sym typeface="Arial"/>
            </a:endParaRPr>
          </a:p>
          <a:p>
            <a:pPr marL="0" marR="0" lvl="0" indent="0" algn="l" rtl="0">
              <a:spcBef>
                <a:spcPts val="1080"/>
              </a:spcBef>
              <a:spcAft>
                <a:spcPts val="0"/>
              </a:spcAft>
              <a:buClr>
                <a:schemeClr val="accent2"/>
              </a:buClr>
              <a:buSzPts val="2208"/>
              <a:buFont typeface="Noto Sans Symbols"/>
              <a:buNone/>
            </a:pPr>
            <a:endParaRPr sz="24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DISCUSSION</a:t>
            </a:r>
            <a:endParaRPr/>
          </a:p>
        </p:txBody>
      </p:sp>
      <p:sp>
        <p:nvSpPr>
          <p:cNvPr id="518" name="Google Shape;518;p68"/>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Is this a good model?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5"/>
          <p:cNvPicPr preferRelativeResize="0"/>
          <p:nvPr/>
        </p:nvPicPr>
        <p:blipFill rotWithShape="1">
          <a:blip r:embed="rId3">
            <a:alphaModFix/>
          </a:blip>
          <a:srcRect/>
          <a:stretch/>
        </p:blipFill>
        <p:spPr>
          <a:xfrm>
            <a:off x="1678075" y="823966"/>
            <a:ext cx="9157402" cy="51759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9"/>
          <p:cNvPicPr preferRelativeResize="0"/>
          <p:nvPr/>
        </p:nvPicPr>
        <p:blipFill rotWithShape="1">
          <a:blip r:embed="rId3">
            <a:alphaModFix/>
          </a:blip>
          <a:srcRect/>
          <a:stretch/>
        </p:blipFill>
        <p:spPr>
          <a:xfrm>
            <a:off x="1904624" y="1754536"/>
            <a:ext cx="8471647" cy="4653190"/>
          </a:xfrm>
          <a:prstGeom prst="rect">
            <a:avLst/>
          </a:prstGeom>
          <a:noFill/>
          <a:ln>
            <a:noFill/>
          </a:ln>
        </p:spPr>
      </p:pic>
      <p:sp>
        <p:nvSpPr>
          <p:cNvPr id="524" name="Google Shape;524;p69"/>
          <p:cNvSpPr/>
          <p:nvPr/>
        </p:nvSpPr>
        <p:spPr>
          <a:xfrm>
            <a:off x="2734467" y="677318"/>
            <a:ext cx="6811963"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2800">
                <a:solidFill>
                  <a:schemeClr val="dk1"/>
                </a:solidFill>
                <a:latin typeface="Arial"/>
                <a:ea typeface="Arial"/>
                <a:cs typeface="Arial"/>
                <a:sym typeface="Arial"/>
              </a:rPr>
              <a:t>Most performance metrics do not generalize </a:t>
            </a:r>
            <a:br>
              <a:rPr lang="en-CA" sz="2800">
                <a:solidFill>
                  <a:schemeClr val="dk1"/>
                </a:solidFill>
                <a:latin typeface="Arial"/>
                <a:ea typeface="Arial"/>
                <a:cs typeface="Arial"/>
                <a:sym typeface="Arial"/>
              </a:rPr>
            </a:br>
            <a:r>
              <a:rPr lang="en-CA" sz="2800">
                <a:solidFill>
                  <a:schemeClr val="dk1"/>
                </a:solidFill>
                <a:latin typeface="Arial"/>
                <a:ea typeface="Arial"/>
                <a:cs typeface="Arial"/>
                <a:sym typeface="Arial"/>
              </a:rPr>
              <a:t>to the multinomial case.</a:t>
            </a:r>
            <a:endParaRPr/>
          </a:p>
          <a:p>
            <a:pPr marL="0" marR="0" lvl="0" indent="0" algn="just" rtl="0">
              <a:spcBef>
                <a:spcPts val="0"/>
              </a:spcBef>
              <a:spcAft>
                <a:spcPts val="0"/>
              </a:spcAft>
              <a:buNone/>
            </a:pPr>
            <a:endParaRPr sz="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PERFORMANCE EVALUATION</a:t>
            </a:r>
            <a:endParaRPr/>
          </a:p>
        </p:txBody>
      </p:sp>
      <p:sp>
        <p:nvSpPr>
          <p:cNvPr id="530" name="Google Shape;530;p70"/>
          <p:cNvSpPr txBox="1">
            <a:spLocks noGrp="1"/>
          </p:cNvSpPr>
          <p:nvPr>
            <p:ph type="body" idx="1"/>
          </p:nvPr>
        </p:nvSpPr>
        <p:spPr>
          <a:xfrm>
            <a:off x="581192" y="2180496"/>
            <a:ext cx="11029615" cy="4140767"/>
          </a:xfrm>
          <a:prstGeom prst="rect">
            <a:avLst/>
          </a:prstGeom>
          <a:blipFill rotWithShape="1">
            <a:blip r:embed="rId3">
              <a:alphaModFix/>
            </a:blip>
            <a:stretch>
              <a:fillRect l="-689"/>
            </a:stretch>
          </a:blipFill>
          <a:ln>
            <a:noFill/>
          </a:ln>
        </p:spPr>
        <p:txBody>
          <a:bodyPr spcFirstLastPara="1" wrap="square" lIns="91425" tIns="45700" rIns="91425" bIns="45700" anchor="ctr" anchorCtr="0">
            <a:noAutofit/>
          </a:bodyPr>
          <a:lstStyle/>
          <a:p>
            <a:pPr marL="0" lvl="0" indent="0" algn="l" rtl="0">
              <a:spcBef>
                <a:spcPts val="0"/>
              </a:spcBef>
              <a:spcAft>
                <a:spcPts val="0"/>
              </a:spcAft>
              <a:buSzPts val="2208"/>
              <a:buNone/>
            </a:pPr>
            <a:r>
              <a:rPr lang="en-CA"/>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PERFORMANCE EVALUATION</a:t>
            </a:r>
            <a:endParaRPr/>
          </a:p>
        </p:txBody>
      </p:sp>
      <p:sp>
        <p:nvSpPr>
          <p:cNvPr id="537" name="Google Shape;537;p71"/>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208"/>
              <a:buNone/>
            </a:pPr>
            <a:r>
              <a:rPr lang="en-CA" b="1"/>
              <a:t>In both the categorical and numerical estimation problem, </a:t>
            </a:r>
            <a:r>
              <a:rPr lang="en-CA"/>
              <a:t>isolated performance metric does not provide enough of a rationale for model validation, unless it has first been normalized. </a:t>
            </a:r>
            <a:endParaRPr/>
          </a:p>
          <a:p>
            <a:pPr marL="0" lvl="0" indent="0" algn="l" rtl="0">
              <a:lnSpc>
                <a:spcPct val="100000"/>
              </a:lnSpc>
              <a:spcBef>
                <a:spcPts val="800"/>
              </a:spcBef>
              <a:spcAft>
                <a:spcPts val="0"/>
              </a:spcAft>
              <a:buSzPts val="920"/>
              <a:buNone/>
            </a:pPr>
            <a:endParaRPr sz="1000"/>
          </a:p>
          <a:p>
            <a:pPr marL="0" lvl="0" indent="0" algn="l" rtl="0">
              <a:lnSpc>
                <a:spcPct val="100000"/>
              </a:lnSpc>
              <a:spcBef>
                <a:spcPts val="1080"/>
              </a:spcBef>
              <a:spcAft>
                <a:spcPts val="0"/>
              </a:spcAft>
              <a:buSzPts val="2208"/>
              <a:buNone/>
            </a:pPr>
            <a:r>
              <a:rPr lang="en-CA"/>
              <a:t>There is (a lot) more to be said on the topic of model selection.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2"/>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3600"/>
              <a:buFont typeface="Gill Sans"/>
              <a:buNone/>
            </a:pPr>
            <a:r>
              <a:rPr lang="en-CA"/>
              <a:t>REFERENCES</a:t>
            </a:r>
            <a:endParaRPr/>
          </a:p>
        </p:txBody>
      </p:sp>
      <p:sp>
        <p:nvSpPr>
          <p:cNvPr id="543" name="Google Shape;543;p72"/>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56"/>
              <a:buNone/>
            </a:pPr>
            <a:r>
              <a:rPr lang="en-CA"/>
              <a:t>CLASSIFICATION AND VALUE ESTIMATION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SUPPLEMENTAL MATERIAL</a:t>
            </a:r>
            <a:endParaRPr/>
          </a:p>
        </p:txBody>
      </p:sp>
      <p:sp>
        <p:nvSpPr>
          <p:cNvPr id="549" name="Google Shape;549;p73"/>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CA" sz="100"/>
              <a:t/>
            </a:r>
            <a:br>
              <a:rPr lang="en-CA" sz="100"/>
            </a:br>
            <a:r>
              <a:rPr lang="en-CA" sz="2000"/>
              <a:t>Value Estimation Methods</a:t>
            </a:r>
            <a:br>
              <a:rPr lang="en-CA" sz="2000"/>
            </a:br>
            <a:r>
              <a:rPr lang="en-CA" sz="2000" u="sng">
                <a:solidFill>
                  <a:schemeClr val="hlink"/>
                </a:solidFill>
                <a:hlinkClick r:id="rId3"/>
              </a:rPr>
              <a:t>https://www.data-action-lab.com/wp-content/uploads/2019/03/Value-Estimation-Methods.pdf</a:t>
            </a:r>
            <a:r>
              <a:rPr lang="en-CA" sz="2000"/>
              <a:t>  </a:t>
            </a:r>
            <a:endParaRPr/>
          </a:p>
          <a:p>
            <a:pPr marL="0" lvl="0" indent="0" algn="l" rtl="0">
              <a:spcBef>
                <a:spcPts val="700"/>
              </a:spcBef>
              <a:spcAft>
                <a:spcPts val="0"/>
              </a:spcAft>
              <a:buSzPts val="460"/>
              <a:buNone/>
            </a:pPr>
            <a:endParaRPr sz="500"/>
          </a:p>
          <a:p>
            <a:pPr marL="0" lvl="0" indent="0" algn="l" rtl="0">
              <a:spcBef>
                <a:spcPts val="1000"/>
              </a:spcBef>
              <a:spcAft>
                <a:spcPts val="0"/>
              </a:spcAft>
              <a:buSzPts val="1840"/>
              <a:buNone/>
            </a:pPr>
            <a:r>
              <a:rPr lang="en-CA" sz="2000"/>
              <a:t>Logistic Regression </a:t>
            </a:r>
            <a:br>
              <a:rPr lang="en-CA" sz="2000"/>
            </a:br>
            <a:r>
              <a:rPr lang="en-CA" sz="2000" u="sng">
                <a:solidFill>
                  <a:schemeClr val="hlink"/>
                </a:solidFill>
                <a:hlinkClick r:id="rId4"/>
              </a:rPr>
              <a:t>https://www.data-action-lab.com/wp-content/uploads/2019/03/Logistic-Regression.pdf</a:t>
            </a:r>
            <a:r>
              <a:rPr lang="en-CA" sz="2000"/>
              <a:t> </a:t>
            </a:r>
            <a:endParaRPr/>
          </a:p>
          <a:p>
            <a:pPr marL="0" lvl="0" indent="0" algn="just" rtl="0">
              <a:spcBef>
                <a:spcPts val="700"/>
              </a:spcBef>
              <a:spcAft>
                <a:spcPts val="0"/>
              </a:spcAft>
              <a:buSzPts val="460"/>
              <a:buNone/>
            </a:pPr>
            <a:endParaRPr sz="500"/>
          </a:p>
          <a:p>
            <a:pPr marL="0" lvl="0" indent="0" algn="l" rtl="0">
              <a:spcBef>
                <a:spcPts val="1000"/>
              </a:spcBef>
              <a:spcAft>
                <a:spcPts val="0"/>
              </a:spcAft>
              <a:buSzPts val="1840"/>
              <a:buNone/>
            </a:pPr>
            <a:r>
              <a:rPr lang="en-CA" sz="2000"/>
              <a:t>Naïve Bayes Classification</a:t>
            </a:r>
            <a:br>
              <a:rPr lang="en-CA" sz="2000"/>
            </a:br>
            <a:r>
              <a:rPr lang="en-CA" sz="2000" u="sng">
                <a:solidFill>
                  <a:schemeClr val="hlink"/>
                </a:solidFill>
                <a:hlinkClick r:id="rId5"/>
              </a:rPr>
              <a:t>https://www.data-action-lab.com/wp-content/uploads/2019/03/Naïve-Bayes-Classification.pdf</a:t>
            </a:r>
            <a:r>
              <a:rPr lang="en-CA" sz="2000"/>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REFERENCES</a:t>
            </a:r>
            <a:endParaRPr/>
          </a:p>
        </p:txBody>
      </p:sp>
      <p:sp>
        <p:nvSpPr>
          <p:cNvPr id="555" name="Google Shape;555;p74"/>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r>
              <a:rPr lang="en-CA" sz="100"/>
              <a:t/>
            </a:r>
            <a:br>
              <a:rPr lang="en-CA" sz="100"/>
            </a:br>
            <a:r>
              <a:rPr lang="en-CA" sz="2000"/>
              <a:t>Kitts, B., Zhang, J., Wu, G., Brandi, W., Beasley, J., Morrill, K., Ettedgui1, J., Siddhartha, S., Yuan, H., Gao, F., Azo, P., Mahato, R. (in press), Click Fraud Detection: Adversarial Pattern Recognition over 5 Years at Microsoft, Annals of Information Systems Special Issue on Data Mining in Real-World Applications. </a:t>
            </a:r>
            <a:endParaRPr/>
          </a:p>
          <a:p>
            <a:pPr marL="0" lvl="0" indent="0" algn="just" rtl="0">
              <a:spcBef>
                <a:spcPts val="620"/>
              </a:spcBef>
              <a:spcAft>
                <a:spcPts val="0"/>
              </a:spcAft>
              <a:buNone/>
            </a:pPr>
            <a:endParaRPr sz="100"/>
          </a:p>
          <a:p>
            <a:pPr marL="0" lvl="0" indent="0" algn="just" rtl="0">
              <a:spcBef>
                <a:spcPts val="1000"/>
              </a:spcBef>
              <a:spcAft>
                <a:spcPts val="0"/>
              </a:spcAft>
              <a:buSzPts val="1840"/>
              <a:buNone/>
            </a:pPr>
            <a:r>
              <a:rPr lang="en-CA" sz="2000"/>
              <a:t>Kitts, B. (2013), The Making of a Large-Scale Ad Server, in Data Mining Case Studies Workshop and Practice Prize 5, Proceedings of the IEEE Thirteenth International Conference on Data Mining Workshops (ICDMW 2013), December, Dallas, TX, IEEE Press.</a:t>
            </a:r>
            <a:endParaRPr/>
          </a:p>
          <a:p>
            <a:pPr marL="0" lvl="0" indent="0" algn="just" rtl="0">
              <a:spcBef>
                <a:spcPts val="620"/>
              </a:spcBef>
              <a:spcAft>
                <a:spcPts val="0"/>
              </a:spcAft>
              <a:buNone/>
            </a:pPr>
            <a:endParaRPr sz="100"/>
          </a:p>
          <a:p>
            <a:pPr marL="0" lvl="0" indent="0" algn="just" rtl="0">
              <a:spcBef>
                <a:spcPts val="1000"/>
              </a:spcBef>
              <a:spcAft>
                <a:spcPts val="0"/>
              </a:spcAft>
              <a:buSzPts val="1840"/>
              <a:buNone/>
            </a:pPr>
            <a:r>
              <a:rPr lang="en-CA" sz="2000"/>
              <a:t>Fefilatyev, S., Kramer, K., Hall, L., Goldgof, D., Kasturi, R., Remsen, A., Daly, K. (2011), Detection of Anomalous Particles from Deepwater Horizon Oil Spill Using SIPPER3 Underwater Imaging Platform, in Data Mining Case Studies IV, Proceedings of the Eleventh IEEE International Conference on Data Mining, Vancouver, Canada</a:t>
            </a:r>
            <a:endParaRPr/>
          </a:p>
          <a:p>
            <a:pPr marL="0" lvl="0" indent="0" algn="just" rtl="0">
              <a:spcBef>
                <a:spcPts val="620"/>
              </a:spcBef>
              <a:spcAft>
                <a:spcPts val="0"/>
              </a:spcAft>
              <a:buNone/>
            </a:pPr>
            <a:endParaRPr sz="100"/>
          </a:p>
          <a:p>
            <a:pPr marL="0" lvl="0" indent="0" algn="just" rtl="0">
              <a:spcBef>
                <a:spcPts val="1000"/>
              </a:spcBef>
              <a:spcAft>
                <a:spcPts val="0"/>
              </a:spcAft>
              <a:buSzPts val="1840"/>
              <a:buNone/>
            </a:pPr>
            <a:r>
              <a:rPr lang="en-CA" sz="2000"/>
              <a:t>Kitts, B. (2005), Product Targeting From Rare Events: Five Years of One-to-One Marketing at CPI, Marketing Science Conference, Atlanta, June 2005.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REFERENCES</a:t>
            </a:r>
            <a:endParaRPr/>
          </a:p>
        </p:txBody>
      </p:sp>
      <p:sp>
        <p:nvSpPr>
          <p:cNvPr id="561" name="Google Shape;561;p75"/>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840"/>
              <a:buNone/>
            </a:pPr>
            <a:r>
              <a:rPr lang="en-CA" sz="2000" u="sng">
                <a:solidFill>
                  <a:schemeClr val="hlink"/>
                </a:solidFill>
                <a:hlinkClick r:id="rId3"/>
              </a:rPr>
              <a:t>https://algobeans.com/2016/07/27/decision-trees-tutorial/</a:t>
            </a:r>
            <a:endParaRPr sz="2000"/>
          </a:p>
          <a:p>
            <a:pPr marL="0" lvl="0" indent="0" algn="l" rtl="0">
              <a:spcBef>
                <a:spcPts val="620"/>
              </a:spcBef>
              <a:spcAft>
                <a:spcPts val="0"/>
              </a:spcAft>
              <a:buNone/>
            </a:pPr>
            <a:endParaRPr sz="100" u="sng">
              <a:solidFill>
                <a:schemeClr val="hlink"/>
              </a:solidFill>
              <a:hlinkClick r:id="rId4"/>
            </a:endParaRPr>
          </a:p>
          <a:p>
            <a:pPr marL="0" lvl="0" indent="0" algn="l" rtl="0">
              <a:spcBef>
                <a:spcPts val="1000"/>
              </a:spcBef>
              <a:spcAft>
                <a:spcPts val="0"/>
              </a:spcAft>
              <a:buSzPts val="1840"/>
              <a:buNone/>
            </a:pPr>
            <a:r>
              <a:rPr lang="en-CA" sz="2000" u="sng">
                <a:solidFill>
                  <a:schemeClr val="hlink"/>
                </a:solidFill>
                <a:hlinkClick r:id="rId5"/>
              </a:rPr>
              <a:t>https://en.wikipedia.org/wiki/Decision_tree_learning</a:t>
            </a:r>
            <a:r>
              <a:rPr lang="en-CA" sz="2000"/>
              <a:t>   </a:t>
            </a:r>
            <a:endParaRPr/>
          </a:p>
          <a:p>
            <a:pPr marL="0" lvl="0" indent="0" algn="l" rtl="0">
              <a:spcBef>
                <a:spcPts val="620"/>
              </a:spcBef>
              <a:spcAft>
                <a:spcPts val="0"/>
              </a:spcAft>
              <a:buNone/>
            </a:pPr>
            <a:endParaRPr sz="100" u="sng">
              <a:solidFill>
                <a:schemeClr val="hlink"/>
              </a:solidFill>
              <a:hlinkClick r:id="rId6"/>
            </a:endParaRPr>
          </a:p>
          <a:p>
            <a:pPr marL="0" lvl="0" indent="0" algn="l" rtl="0">
              <a:spcBef>
                <a:spcPts val="1000"/>
              </a:spcBef>
              <a:spcAft>
                <a:spcPts val="0"/>
              </a:spcAft>
              <a:buSzPts val="1840"/>
              <a:buNone/>
            </a:pPr>
            <a:r>
              <a:rPr lang="en-CA" sz="2000" u="sng">
                <a:solidFill>
                  <a:schemeClr val="hlink"/>
                </a:solidFill>
                <a:hlinkClick r:id="rId6"/>
              </a:rPr>
              <a:t>https://en.wikipedia.org/wiki/Predictive_analytics</a:t>
            </a:r>
            <a:endParaRPr sz="2000"/>
          </a:p>
          <a:p>
            <a:pPr marL="0" lvl="0" indent="0" algn="l" rtl="0">
              <a:spcBef>
                <a:spcPts val="620"/>
              </a:spcBef>
              <a:spcAft>
                <a:spcPts val="0"/>
              </a:spcAft>
              <a:buNone/>
            </a:pPr>
            <a:endParaRPr sz="100" u="sng">
              <a:solidFill>
                <a:schemeClr val="hlink"/>
              </a:solidFill>
              <a:hlinkClick r:id="rId7"/>
            </a:endParaRPr>
          </a:p>
          <a:p>
            <a:pPr marL="0" lvl="0" indent="0" algn="l" rtl="0">
              <a:spcBef>
                <a:spcPts val="1000"/>
              </a:spcBef>
              <a:spcAft>
                <a:spcPts val="0"/>
              </a:spcAft>
              <a:buSzPts val="1840"/>
              <a:buNone/>
            </a:pPr>
            <a:r>
              <a:rPr lang="en-CA" sz="2000" u="sng">
                <a:solidFill>
                  <a:schemeClr val="hlink"/>
                </a:solidFill>
                <a:hlinkClick r:id="rId7"/>
              </a:rPr>
              <a:t>https://en.wikipedia.org/wiki/Multivariate_adaptive_regression_splines</a:t>
            </a:r>
            <a:endParaRPr sz="2000"/>
          </a:p>
          <a:p>
            <a:pPr marL="0" lvl="0" indent="0" algn="l" rtl="0">
              <a:spcBef>
                <a:spcPts val="620"/>
              </a:spcBef>
              <a:spcAft>
                <a:spcPts val="0"/>
              </a:spcAft>
              <a:buNone/>
            </a:pPr>
            <a:endParaRPr sz="100" u="sng">
              <a:solidFill>
                <a:schemeClr val="hlink"/>
              </a:solidFill>
              <a:hlinkClick r:id="rId8"/>
            </a:endParaRPr>
          </a:p>
          <a:p>
            <a:pPr marL="0" lvl="0" indent="0" algn="l" rtl="0">
              <a:spcBef>
                <a:spcPts val="1000"/>
              </a:spcBef>
              <a:spcAft>
                <a:spcPts val="0"/>
              </a:spcAft>
              <a:buSzPts val="1840"/>
              <a:buNone/>
            </a:pPr>
            <a:r>
              <a:rPr lang="en-CA" sz="2000" u="sng">
                <a:solidFill>
                  <a:schemeClr val="hlink"/>
                </a:solidFill>
                <a:hlinkClick r:id="rId8"/>
              </a:rPr>
              <a:t>https://en.wikipedia.org/wiki/Evaluation_of_binary_classifiers</a:t>
            </a:r>
            <a:r>
              <a:rPr lang="en-CA" sz="2000"/>
              <a:t> </a:t>
            </a:r>
            <a:endParaRPr/>
          </a:p>
          <a:p>
            <a:pPr marL="0" lvl="0" indent="0" algn="l" rtl="0">
              <a:spcBef>
                <a:spcPts val="620"/>
              </a:spcBef>
              <a:spcAft>
                <a:spcPts val="0"/>
              </a:spcAft>
              <a:buNone/>
            </a:pPr>
            <a:endParaRPr sz="100"/>
          </a:p>
          <a:p>
            <a:pPr marL="0" lvl="0" indent="0" algn="l" rtl="0">
              <a:spcBef>
                <a:spcPts val="1000"/>
              </a:spcBef>
              <a:spcAft>
                <a:spcPts val="0"/>
              </a:spcAft>
              <a:buSzPts val="1840"/>
              <a:buNone/>
            </a:pPr>
            <a:r>
              <a:rPr lang="en-CA" sz="2000"/>
              <a:t>Aggarwal, C.C. (ed.) [2015], </a:t>
            </a:r>
            <a:r>
              <a:rPr lang="en-CA" sz="2000" i="1"/>
              <a:t>Data Classification: Algorithms and Applications</a:t>
            </a:r>
            <a:r>
              <a:rPr lang="en-CA" sz="2000"/>
              <a:t>, CRC Press.</a:t>
            </a:r>
            <a:endParaRPr/>
          </a:p>
          <a:p>
            <a:pPr marL="0" lvl="0" indent="0" algn="just" rtl="0">
              <a:spcBef>
                <a:spcPts val="620"/>
              </a:spcBef>
              <a:spcAft>
                <a:spcPts val="0"/>
              </a:spcAft>
              <a:buNone/>
            </a:pPr>
            <a:endParaRPr sz="100"/>
          </a:p>
          <a:p>
            <a:pPr marL="0" lvl="0" indent="0" algn="just" rtl="0">
              <a:spcBef>
                <a:spcPts val="1000"/>
              </a:spcBef>
              <a:spcAft>
                <a:spcPts val="0"/>
              </a:spcAft>
              <a:buSzPts val="1840"/>
              <a:buNone/>
            </a:pPr>
            <a:r>
              <a:rPr lang="en-CA" sz="2000"/>
              <a:t>Leskovec, J., Rajamaran, A., Ullman, J.D. [2014], </a:t>
            </a:r>
            <a:r>
              <a:rPr lang="en-CA" sz="2000" i="1"/>
              <a:t>Mining of Massive Datasets</a:t>
            </a:r>
            <a:r>
              <a:rPr lang="en-CA" sz="2000"/>
              <a:t>, Cambridge Press.</a:t>
            </a:r>
            <a:endParaRPr/>
          </a:p>
          <a:p>
            <a:pPr marL="0" lvl="0" indent="0" algn="just" rtl="0">
              <a:spcBef>
                <a:spcPts val="620"/>
              </a:spcBef>
              <a:spcAft>
                <a:spcPts val="0"/>
              </a:spcAft>
              <a:buNone/>
            </a:pPr>
            <a:endParaRPr sz="100"/>
          </a:p>
          <a:p>
            <a:pPr marL="0" lvl="0" indent="0" algn="just" rtl="0">
              <a:spcBef>
                <a:spcPts val="1000"/>
              </a:spcBef>
              <a:spcAft>
                <a:spcPts val="0"/>
              </a:spcAft>
              <a:buSzPts val="1840"/>
              <a:buNone/>
            </a:pPr>
            <a:r>
              <a:rPr lang="en-CA" sz="2000"/>
              <a:t>Provost, F., Fawcett, T. [2013], Data Science for Business, O'Reilly.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CA"/>
              <a:t>REFERENCES</a:t>
            </a:r>
            <a:endParaRPr/>
          </a:p>
        </p:txBody>
      </p:sp>
      <p:sp>
        <p:nvSpPr>
          <p:cNvPr id="567" name="Google Shape;567;p76"/>
          <p:cNvSpPr txBox="1">
            <a:spLocks noGrp="1"/>
          </p:cNvSpPr>
          <p:nvPr>
            <p:ph type="body" idx="1"/>
          </p:nvPr>
        </p:nvSpPr>
        <p:spPr>
          <a:xfrm>
            <a:off x="581192" y="2180496"/>
            <a:ext cx="11029615" cy="41407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840"/>
              <a:buNone/>
            </a:pPr>
            <a:r>
              <a:rPr lang="en-CA" sz="2000" u="sng">
                <a:solidFill>
                  <a:schemeClr val="hlink"/>
                </a:solidFill>
                <a:hlinkClick r:id="rId3"/>
              </a:rPr>
              <a:t>Naïve Bayes Classifier </a:t>
            </a:r>
            <a:r>
              <a:rPr lang="en-CA" sz="2000"/>
              <a:t>(Wikipedia)</a:t>
            </a:r>
            <a:endParaRPr/>
          </a:p>
          <a:p>
            <a:pPr marL="0" lvl="0" indent="0" algn="l" rtl="0">
              <a:spcBef>
                <a:spcPts val="620"/>
              </a:spcBef>
              <a:spcAft>
                <a:spcPts val="0"/>
              </a:spcAft>
              <a:buNone/>
            </a:pPr>
            <a:endParaRPr sz="100"/>
          </a:p>
          <a:p>
            <a:pPr marL="0" lvl="0" indent="0" algn="l" rtl="0">
              <a:spcBef>
                <a:spcPts val="1000"/>
              </a:spcBef>
              <a:spcAft>
                <a:spcPts val="0"/>
              </a:spcAft>
              <a:buSzPts val="1840"/>
              <a:buNone/>
            </a:pPr>
            <a:r>
              <a:rPr lang="en-CA" sz="2000"/>
              <a:t>Zhang, H. (2014) </a:t>
            </a:r>
            <a:r>
              <a:rPr lang="en-CA" sz="2000" u="sng">
                <a:solidFill>
                  <a:schemeClr val="hlink"/>
                </a:solidFill>
                <a:hlinkClick r:id="rId4"/>
              </a:rPr>
              <a:t>The optimality of Naïve Bayes</a:t>
            </a:r>
            <a:endParaRPr sz="2000"/>
          </a:p>
          <a:p>
            <a:pPr marL="0" lvl="0" indent="0" algn="l" rtl="0">
              <a:spcBef>
                <a:spcPts val="620"/>
              </a:spcBef>
              <a:spcAft>
                <a:spcPts val="0"/>
              </a:spcAft>
              <a:buNone/>
            </a:pPr>
            <a:endParaRPr sz="100"/>
          </a:p>
          <a:p>
            <a:pPr marL="0" lvl="0" indent="0" algn="l" rtl="0">
              <a:spcBef>
                <a:spcPts val="1000"/>
              </a:spcBef>
              <a:spcAft>
                <a:spcPts val="0"/>
              </a:spcAft>
              <a:buSzPts val="1840"/>
              <a:buNone/>
            </a:pPr>
            <a:r>
              <a:rPr lang="en-CA" sz="2000"/>
              <a:t>Domings, P., and Pazzani, M. (1997) Beyond independence: Conditions for the optimality of the simple Bayesian classifier</a:t>
            </a:r>
            <a:endParaRPr/>
          </a:p>
          <a:p>
            <a:pPr marL="0" lvl="0" indent="0" algn="l" rtl="0">
              <a:spcBef>
                <a:spcPts val="620"/>
              </a:spcBef>
              <a:spcAft>
                <a:spcPts val="0"/>
              </a:spcAft>
              <a:buNone/>
            </a:pPr>
            <a:endParaRPr sz="100"/>
          </a:p>
          <a:p>
            <a:pPr marL="0" lvl="0" indent="0" algn="l" rtl="0">
              <a:spcBef>
                <a:spcPts val="1000"/>
              </a:spcBef>
              <a:spcAft>
                <a:spcPts val="0"/>
              </a:spcAft>
              <a:buSzPts val="1840"/>
              <a:buNone/>
            </a:pPr>
            <a:r>
              <a:rPr lang="en-CA" sz="2000"/>
              <a:t>Markham, K. </a:t>
            </a:r>
            <a:r>
              <a:rPr lang="en-CA" sz="2000" u="sng">
                <a:solidFill>
                  <a:schemeClr val="hlink"/>
                </a:solidFill>
                <a:hlinkClick r:id="rId5"/>
              </a:rPr>
              <a:t>Scikit-learn video #3: Machine learning first steps with the Iris dataset </a:t>
            </a:r>
            <a:endParaRPr sz="2000" u="sng">
              <a:solidFill>
                <a:schemeClr val="hlink"/>
              </a:solidFill>
              <a:hlinkClick r:id="rId6"/>
            </a:endParaRPr>
          </a:p>
          <a:p>
            <a:pPr marL="0" lvl="0" indent="0" algn="l" rtl="0">
              <a:spcBef>
                <a:spcPts val="620"/>
              </a:spcBef>
              <a:spcAft>
                <a:spcPts val="0"/>
              </a:spcAft>
              <a:buNone/>
            </a:pPr>
            <a:endParaRPr sz="100" u="sng">
              <a:solidFill>
                <a:schemeClr val="hlink"/>
              </a:solidFill>
              <a:hlinkClick r:id="rId6"/>
            </a:endParaRPr>
          </a:p>
          <a:p>
            <a:pPr marL="0" lvl="0" indent="0" algn="l" rtl="0">
              <a:spcBef>
                <a:spcPts val="1000"/>
              </a:spcBef>
              <a:spcAft>
                <a:spcPts val="0"/>
              </a:spcAft>
              <a:buSzPts val="1840"/>
              <a:buNone/>
            </a:pPr>
            <a:r>
              <a:rPr lang="en-CA" sz="2000" u="sng">
                <a:solidFill>
                  <a:schemeClr val="hlink"/>
                </a:solidFill>
                <a:hlinkClick r:id="rId6"/>
              </a:rPr>
              <a:t>http://www.ee.columbia.edu/~vittorio/BayesProof.pdf</a:t>
            </a:r>
            <a:endParaRPr sz="2000" u="sng">
              <a:solidFill>
                <a:schemeClr val="hlink"/>
              </a:solidFill>
              <a:hlinkClick r:id="rId7"/>
            </a:endParaRPr>
          </a:p>
          <a:p>
            <a:pPr marL="0" lvl="0" indent="0" algn="l" rtl="0">
              <a:spcBef>
                <a:spcPts val="620"/>
              </a:spcBef>
              <a:spcAft>
                <a:spcPts val="0"/>
              </a:spcAft>
              <a:buNone/>
            </a:pPr>
            <a:endParaRPr sz="100" u="sng">
              <a:solidFill>
                <a:schemeClr val="hlink"/>
              </a:solidFill>
              <a:hlinkClick r:id="rId7"/>
            </a:endParaRPr>
          </a:p>
          <a:p>
            <a:pPr marL="0" lvl="0" indent="0" algn="l" rtl="0">
              <a:spcBef>
                <a:spcPts val="1000"/>
              </a:spcBef>
              <a:spcAft>
                <a:spcPts val="0"/>
              </a:spcAft>
              <a:buSzPts val="1840"/>
              <a:buNone/>
            </a:pPr>
            <a:r>
              <a:rPr lang="en-CA" sz="2000" u="sng">
                <a:solidFill>
                  <a:schemeClr val="hlink"/>
                </a:solidFill>
                <a:hlinkClick r:id="rId7"/>
              </a:rPr>
              <a:t>https://www.cs.cmu.edu/~epxing/Class/10701-08s/Lecture/lecture3-annotated.pdf</a:t>
            </a:r>
            <a:endParaRPr sz="2000" u="sng">
              <a:solidFill>
                <a:schemeClr val="hlink"/>
              </a:solidFill>
              <a:hlinkClick r:id="rId8"/>
            </a:endParaRPr>
          </a:p>
          <a:p>
            <a:pPr marL="0" lvl="0" indent="0" algn="l" rtl="0">
              <a:spcBef>
                <a:spcPts val="620"/>
              </a:spcBef>
              <a:spcAft>
                <a:spcPts val="0"/>
              </a:spcAft>
              <a:buNone/>
            </a:pPr>
            <a:endParaRPr sz="100" u="sng">
              <a:solidFill>
                <a:schemeClr val="hlink"/>
              </a:solidFill>
              <a:hlinkClick r:id="rId8"/>
            </a:endParaRPr>
          </a:p>
          <a:p>
            <a:pPr marL="0" lvl="0" indent="0" algn="l" rtl="0">
              <a:spcBef>
                <a:spcPts val="1000"/>
              </a:spcBef>
              <a:spcAft>
                <a:spcPts val="0"/>
              </a:spcAft>
              <a:buSzPts val="1840"/>
              <a:buNone/>
            </a:pPr>
            <a:r>
              <a:rPr lang="en-CA" sz="2000" u="sng">
                <a:solidFill>
                  <a:schemeClr val="hlink"/>
                </a:solidFill>
                <a:hlinkClick r:id="rId8"/>
              </a:rPr>
              <a:t>http://www.cogsys.wiai.uni-bamberg.de/teaching/ss05/ml/slides/cogsysII-9.pdf</a:t>
            </a:r>
            <a:endParaRPr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6"/>
          <p:cNvPicPr preferRelativeResize="0">
            <a:picLocks noGrp="1"/>
          </p:cNvPicPr>
          <p:nvPr>
            <p:ph type="body" idx="4294967295"/>
          </p:nvPr>
        </p:nvPicPr>
        <p:blipFill rotWithShape="1">
          <a:blip r:embed="rId3">
            <a:alphaModFix/>
          </a:blip>
          <a:srcRect l="3948" r="1227" b="12730"/>
          <a:stretch/>
        </p:blipFill>
        <p:spPr>
          <a:xfrm>
            <a:off x="815975" y="903287"/>
            <a:ext cx="10560050" cy="505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7"/>
          <p:cNvPicPr preferRelativeResize="0">
            <a:picLocks noGrp="1"/>
          </p:cNvPicPr>
          <p:nvPr>
            <p:ph type="body" idx="4294967295"/>
          </p:nvPr>
        </p:nvPicPr>
        <p:blipFill rotWithShape="1">
          <a:blip r:embed="rId3">
            <a:alphaModFix/>
          </a:blip>
          <a:srcRect/>
          <a:stretch/>
        </p:blipFill>
        <p:spPr>
          <a:xfrm>
            <a:off x="1137444" y="646112"/>
            <a:ext cx="9917112" cy="5565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a:stretch/>
        </p:blipFill>
        <p:spPr>
          <a:xfrm>
            <a:off x="1088048" y="1267316"/>
            <a:ext cx="9975187" cy="4269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2315</Words>
  <Application>Microsoft Office PowerPoint</Application>
  <PresentationFormat>Widescreen</PresentationFormat>
  <Paragraphs>360</Paragraphs>
  <Slides>67</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Gill Sans</vt:lpstr>
      <vt:lpstr>Arial</vt:lpstr>
      <vt:lpstr>Noto Sans Symbols</vt:lpstr>
      <vt:lpstr>Helvetica Neue</vt:lpstr>
      <vt:lpstr>Calibri</vt:lpstr>
      <vt:lpstr>Helvetica Neue Light</vt:lpstr>
      <vt:lpstr>Dividend</vt:lpstr>
      <vt:lpstr>CLASSIFICATION AND VALUE ESTIMATION</vt:lpstr>
      <vt:lpstr>LEARNING OBJECTIVES</vt:lpstr>
      <vt:lpstr>CASE STUDY: MINNESOTA TAX AUDIT</vt:lpstr>
      <vt:lpstr>CONTEXT</vt:lpstr>
      <vt:lpstr>PowerPoint Presentation</vt:lpstr>
      <vt:lpstr>PowerPoint Presentation</vt:lpstr>
      <vt:lpstr>PowerPoint Presentation</vt:lpstr>
      <vt:lpstr>PowerPoint Presentation</vt:lpstr>
      <vt:lpstr>PowerPoint Presentation</vt:lpstr>
      <vt:lpstr>DISCUSSION</vt:lpstr>
      <vt:lpstr>CLASSIFICATION BASICS</vt:lpstr>
      <vt:lpstr>CLASSIFICATION OVERVIEW</vt:lpstr>
      <vt:lpstr>CLASSIFICATION OVERVIEW</vt:lpstr>
      <vt:lpstr>APPLICATIONS</vt:lpstr>
      <vt:lpstr>OTHER USES</vt:lpstr>
      <vt:lpstr>EXAMPLES</vt:lpstr>
      <vt:lpstr>EXAMPLES</vt:lpstr>
      <vt:lpstr>PowerPoint Presentation</vt:lpstr>
      <vt:lpstr>EXERCISE</vt:lpstr>
      <vt:lpstr>CLASSIFICATION ALGORITHMS</vt:lpstr>
      <vt:lpstr>CLASSIFICATION SCHEMES</vt:lpstr>
      <vt:lpstr>CLASSIFICATION SCHEMES</vt:lpstr>
      <vt:lpstr> </vt:lpstr>
      <vt:lpstr>SUPPORT  VECTOR MACHINES</vt:lpstr>
      <vt:lpstr>ILLUSTRATION</vt:lpstr>
      <vt:lpstr>ILLUSTRATION</vt:lpstr>
      <vt:lpstr>DECISION TREES</vt:lpstr>
      <vt:lpstr>DECISION TREES</vt:lpstr>
      <vt:lpstr>DECISION TREE ALGORITHM (ID3)</vt:lpstr>
      <vt:lpstr>PowerPoint Presentation</vt:lpstr>
      <vt:lpstr>PowerPoint Presentation</vt:lpstr>
      <vt:lpstr>DISCUSSION</vt:lpstr>
      <vt:lpstr>EXERCISE</vt:lpstr>
      <vt:lpstr>EXERCISE</vt:lpstr>
      <vt:lpstr>EXERCISE</vt:lpstr>
      <vt:lpstr>EXERCISE</vt:lpstr>
      <vt:lpstr>NOTES AND VALIDATION</vt:lpstr>
      <vt:lpstr>DECISION TREES STRENGTHS</vt:lpstr>
      <vt:lpstr>DECISION TREES LIMITATIONS</vt:lpstr>
      <vt:lpstr>DECISION TREES NOTES</vt:lpstr>
      <vt:lpstr>OTHER POINTS TO PONDER</vt:lpstr>
      <vt:lpstr>PERFORMANCE EVALUATION</vt:lpstr>
      <vt:lpstr>PERFORMANCE EVALUATION</vt:lpstr>
      <vt:lpstr>PowerPoint Presentation</vt:lpstr>
      <vt:lpstr>DISCUSSION</vt:lpstr>
      <vt:lpstr>EXERCISE</vt:lpstr>
      <vt:lpstr>EXERCISE</vt:lpstr>
      <vt:lpstr>EXAMPLE: KYPHOSIS</vt:lpstr>
      <vt:lpstr>EXAMPLE – KYPHOSIS DATASET</vt:lpstr>
      <vt:lpstr>EXAMPLE – KYPHOSIS DATASET</vt:lpstr>
      <vt:lpstr>EXAMPLE – KYPHOSIS DATASET</vt:lpstr>
      <vt:lpstr>EXAMPLE – KYPHOSIS DATASET</vt:lpstr>
      <vt:lpstr>EXAMPLE – KYPHOSIS DATASET</vt:lpstr>
      <vt:lpstr>EXAMPLE – KYPHOSIS DATASET</vt:lpstr>
      <vt:lpstr>EXAMPLE – KYPHOSIS DATASET</vt:lpstr>
      <vt:lpstr>EXAMPLE – KYPHOSIS DATASET</vt:lpstr>
      <vt:lpstr>PowerPoint Presentation</vt:lpstr>
      <vt:lpstr>EXAMPLE – KYPHOSIS DATASET</vt:lpstr>
      <vt:lpstr>DISCUSSION</vt:lpstr>
      <vt:lpstr>PowerPoint Presentation</vt:lpstr>
      <vt:lpstr>PERFORMANCE EVALUATION</vt:lpstr>
      <vt:lpstr>PERFORMANCE EVALUATION</vt:lpstr>
      <vt:lpstr>REFERENCES</vt:lpstr>
      <vt:lpstr>SUPPLEMENTAL MATERIAL</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VALUE ESTIMATION</dc:title>
  <dc:creator>Dominic Finn</dc:creator>
  <cp:lastModifiedBy>Dominic Finn</cp:lastModifiedBy>
  <cp:revision>1</cp:revision>
  <dcterms:modified xsi:type="dcterms:W3CDTF">2019-03-11T14:00:35Z</dcterms:modified>
</cp:coreProperties>
</file>